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8"/>
  </p:notesMasterIdLst>
  <p:sldIdLst>
    <p:sldId id="258" r:id="rId2"/>
    <p:sldId id="259" r:id="rId3"/>
    <p:sldId id="260" r:id="rId4"/>
    <p:sldId id="257" r:id="rId5"/>
    <p:sldId id="261" r:id="rId6"/>
    <p:sldId id="273" r:id="rId7"/>
    <p:sldId id="275" r:id="rId8"/>
    <p:sldId id="276" r:id="rId9"/>
    <p:sldId id="279" r:id="rId10"/>
    <p:sldId id="277" r:id="rId11"/>
    <p:sldId id="280" r:id="rId12"/>
    <p:sldId id="281" r:id="rId13"/>
    <p:sldId id="286" r:id="rId14"/>
    <p:sldId id="288" r:id="rId15"/>
    <p:sldId id="287" r:id="rId16"/>
    <p:sldId id="289" r:id="rId17"/>
    <p:sldId id="290" r:id="rId18"/>
    <p:sldId id="299" r:id="rId19"/>
    <p:sldId id="291" r:id="rId20"/>
    <p:sldId id="307" r:id="rId21"/>
    <p:sldId id="306" r:id="rId22"/>
    <p:sldId id="302" r:id="rId23"/>
    <p:sldId id="303" r:id="rId24"/>
    <p:sldId id="304" r:id="rId25"/>
    <p:sldId id="308" r:id="rId26"/>
    <p:sldId id="305" r:id="rId2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25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67968-902D-42F4-A79F-D84A0B2E3F4E}" type="datetimeFigureOut">
              <a:rPr lang="it-IT"/>
              <a:t>14/04/15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630CE-2E78-4306-BC07-588B094525B2}" type="slidenum">
              <a:rPr lang="it-IT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69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57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47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457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64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62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t>14/04/15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t>‹n.›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t>14/04/15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t>14/04/15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9D148-803A-814B-B464-9477B8F43138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t>14/04/15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t>14/04/15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t>14/04/15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t>14/04/15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t>‹n.›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t>14/04/15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t>14/04/15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t>14/04/15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t>‹n.›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t>14/04/15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8163B6A-F9BA-4C40-B8F6-A7BD296BCDC9}" type="datetimeFigureOut">
              <a:rPr lang="it-IT" smtClean="0"/>
              <a:t>14/04/15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73801A9-26F7-A545-9425-1A852063AB70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9417" y="3060169"/>
            <a:ext cx="7187379" cy="1085092"/>
          </a:xfrm>
        </p:spPr>
        <p:txBody>
          <a:bodyPr>
            <a:noAutofit/>
          </a:bodyPr>
          <a:lstStyle/>
          <a:p>
            <a:pPr algn="ctr"/>
            <a:r>
              <a:rPr lang="it-IT" sz="3000" dirty="0" smtClean="0">
                <a:latin typeface="Gill Sans MT"/>
                <a:cs typeface="Gill Sans MT"/>
              </a:rPr>
              <a:t>LE REAZIONI TRASFUSIONALI: </a:t>
            </a:r>
            <a:br>
              <a:rPr lang="it-IT" sz="3000" dirty="0" smtClean="0">
                <a:latin typeface="Gill Sans MT"/>
                <a:cs typeface="Gill Sans MT"/>
              </a:rPr>
            </a:br>
            <a:r>
              <a:rPr lang="it-IT" sz="3000" dirty="0" smtClean="0">
                <a:latin typeface="Gill Sans MT"/>
                <a:cs typeface="Gill Sans MT"/>
              </a:rPr>
              <a:t>COME RICONOSCERLE E COSA FARE</a:t>
            </a:r>
            <a:endParaRPr lang="it-IT" sz="3000" dirty="0">
              <a:latin typeface="Gill Sans MT"/>
              <a:cs typeface="Gill Sans M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9903" y="4218321"/>
            <a:ext cx="6400800" cy="66424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it-IT" dirty="0" smtClean="0">
                <a:solidFill>
                  <a:srgbClr val="000090"/>
                </a:solidFill>
                <a:latin typeface="Gill Sans MT"/>
                <a:cs typeface="Gill Sans MT"/>
              </a:rPr>
              <a:t>AORN </a:t>
            </a:r>
            <a:r>
              <a:rPr lang="it-IT" dirty="0" err="1" smtClean="0">
                <a:solidFill>
                  <a:srgbClr val="000090"/>
                </a:solidFill>
                <a:latin typeface="Gill Sans MT"/>
                <a:cs typeface="Gill Sans MT"/>
              </a:rPr>
              <a:t>Santobono-Pausilipon</a:t>
            </a:r>
            <a:endParaRPr lang="it-IT" dirty="0" smtClean="0">
              <a:solidFill>
                <a:srgbClr val="000090"/>
              </a:solidFill>
              <a:latin typeface="Gill Sans MT"/>
              <a:cs typeface="Gill Sans MT"/>
            </a:endParaRPr>
          </a:p>
          <a:p>
            <a:pPr algn="ctr"/>
            <a:r>
              <a:rPr lang="it-IT" dirty="0" smtClean="0">
                <a:solidFill>
                  <a:srgbClr val="000090"/>
                </a:solidFill>
                <a:latin typeface="Gill Sans MT"/>
                <a:cs typeface="Gill Sans MT"/>
              </a:rPr>
              <a:t>Dipartimento di Onco-Ematologia Pediatrica</a:t>
            </a:r>
            <a:endParaRPr lang="it-IT" dirty="0">
              <a:solidFill>
                <a:srgbClr val="000090"/>
              </a:solidFill>
              <a:latin typeface="Gill Sans MT"/>
              <a:cs typeface="Gill Sans M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37441" y="1570961"/>
            <a:ext cx="50064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500" dirty="0" smtClean="0">
                <a:solidFill>
                  <a:schemeClr val="bg1"/>
                </a:solidFill>
                <a:latin typeface="Gill Sans MT"/>
                <a:cs typeface="Gill Sans MT"/>
              </a:rPr>
              <a:t>CASI CLINICI DEL MERCOLEDI’</a:t>
            </a:r>
          </a:p>
          <a:p>
            <a:pPr algn="ctr"/>
            <a:r>
              <a:rPr lang="it-IT" sz="2500" dirty="0" smtClean="0">
                <a:solidFill>
                  <a:schemeClr val="bg1"/>
                </a:solidFill>
                <a:latin typeface="Gill Sans MT"/>
                <a:cs typeface="Gill Sans MT"/>
              </a:rPr>
              <a:t>Scuola di Specializzazione in Pediatria</a:t>
            </a:r>
            <a:endParaRPr lang="it-IT" sz="25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4023" y="5225849"/>
            <a:ext cx="2280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TUTORS</a:t>
            </a:r>
          </a:p>
          <a:p>
            <a:pPr algn="ctr"/>
            <a:r>
              <a:rPr lang="it-IT" dirty="0" smtClean="0"/>
              <a:t>Dott. Giuseppe Menna</a:t>
            </a:r>
          </a:p>
          <a:p>
            <a:pPr algn="ctr"/>
            <a:r>
              <a:rPr lang="it-IT" dirty="0" smtClean="0"/>
              <a:t>Prof. Vincenzo Poggi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902921" y="5232419"/>
            <a:ext cx="2499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AIF</a:t>
            </a:r>
          </a:p>
          <a:p>
            <a:pPr algn="ctr"/>
            <a:r>
              <a:rPr lang="it-IT" dirty="0" smtClean="0"/>
              <a:t>Dott.ssa Giuseppina </a:t>
            </a:r>
            <a:r>
              <a:rPr lang="it-IT" dirty="0" err="1" smtClean="0"/>
              <a:t>Aloj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682" y="0"/>
            <a:ext cx="2161722" cy="112456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71" y="0"/>
            <a:ext cx="1155090" cy="112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63313" y="382044"/>
            <a:ext cx="2712439" cy="646331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SECONDA DOMANDA: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 Quale è l’etiologia? 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19757" y="12890"/>
            <a:ext cx="258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Comic Sans MS"/>
                <a:cs typeface="Comic Sans MS"/>
              </a:rPr>
              <a:t>Reazioni Immediate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071178" y="0"/>
            <a:ext cx="1146807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&lt; 24h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90649" y="2885206"/>
            <a:ext cx="1268271" cy="923330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  <a:latin typeface="Comic Sans MS"/>
                <a:cs typeface="Times New Roman"/>
              </a:rPr>
              <a:t>Dispnea Stridore Tosse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30589" y="1359010"/>
            <a:ext cx="4141008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Emolisi acuta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61700" y="3343619"/>
            <a:ext cx="23036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Contaminazione batterica/sepsi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230589" y="4449641"/>
            <a:ext cx="230363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A12121"/>
                </a:solidFill>
                <a:latin typeface="Comic Sans MS"/>
              </a:rPr>
              <a:t>Mistrasfusion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267966" y="2283928"/>
            <a:ext cx="4141008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Allergia/</a:t>
            </a:r>
          </a:p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anafilassi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365746" y="5331569"/>
            <a:ext cx="4141008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TRALI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287797" y="2083162"/>
            <a:ext cx="4716679" cy="3838624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A12121"/>
            </a:solidFill>
          </a:ln>
          <a:scene3d>
            <a:camera prst="orthographicFront"/>
            <a:lightRig rig="threePt" dir="t">
              <a:rot lat="0" lon="0" rev="12540000"/>
            </a:lightRig>
          </a:scene3d>
          <a:sp3d/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Trasfusion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Related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 Acute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Lung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Injury</a:t>
            </a:r>
            <a:endParaRPr lang="it-IT" sz="1600" dirty="0" smtClean="0">
              <a:solidFill>
                <a:srgbClr val="303030"/>
              </a:solidFill>
              <a:latin typeface="Comic Sans MS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Ipossiemia ed edema polmonare non cardiogeno entro 6 ore dalla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tx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 in assenza di altre cause di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distress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 o sovraccarico circolatorio.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Talvolta ipotensione severa associata.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>
                <a:solidFill>
                  <a:srgbClr val="303030"/>
                </a:solidFill>
                <a:latin typeface="Comic Sans MS"/>
              </a:rPr>
              <a:t>Da anticorpi anti-neutrofili o anti-HLA d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el donatore. Raramente da Ab del ricevente contro GB del donatore.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Plasma Fresco Congelato o PLT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Più spesso donatrici multipare o soggetti precedentemente trasfusi</a:t>
            </a:r>
          </a:p>
        </p:txBody>
      </p:sp>
      <p:sp>
        <p:nvSpPr>
          <p:cNvPr id="14" name="Triangolo isoscele 13"/>
          <p:cNvSpPr/>
          <p:nvPr/>
        </p:nvSpPr>
        <p:spPr>
          <a:xfrm rot="16200000">
            <a:off x="3999817" y="5399549"/>
            <a:ext cx="340725" cy="2047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3850138" y="6323495"/>
            <a:ext cx="5094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 smtClean="0">
                <a:latin typeface="Comic Sans MS"/>
                <a:cs typeface="Comic Sans MS"/>
              </a:rPr>
              <a:t>Modificata da </a:t>
            </a:r>
            <a:r>
              <a:rPr lang="it-IT" sz="1000" i="1" dirty="0" err="1" smtClean="0">
                <a:latin typeface="Comic Sans MS"/>
                <a:cs typeface="Comic Sans MS"/>
              </a:rPr>
              <a:t>Hendrickson</a:t>
            </a:r>
            <a:r>
              <a:rPr lang="it-IT" sz="1000" i="1" dirty="0" smtClean="0">
                <a:latin typeface="Comic Sans MS"/>
                <a:cs typeface="Comic Sans MS"/>
              </a:rPr>
              <a:t> JE et al . </a:t>
            </a:r>
            <a:r>
              <a:rPr lang="it-IT" sz="1000" i="1" dirty="0" err="1" smtClean="0">
                <a:latin typeface="Comic Sans MS"/>
                <a:cs typeface="Comic Sans MS"/>
              </a:rPr>
              <a:t>Anesthesia</a:t>
            </a:r>
            <a:r>
              <a:rPr lang="it-IT" sz="1000" i="1" dirty="0" smtClean="0">
                <a:latin typeface="Comic Sans MS"/>
                <a:cs typeface="Comic Sans MS"/>
              </a:rPr>
              <a:t> and Analgesia 2009; 108: 759-69</a:t>
            </a:r>
          </a:p>
          <a:p>
            <a:r>
              <a:rPr lang="en-US" sz="1000" i="1" dirty="0">
                <a:latin typeface="Comic Sans MS" panose="030F0702030302020204" pitchFamily="66" charset="0"/>
              </a:rPr>
              <a:t>Nathan and </a:t>
            </a:r>
            <a:r>
              <a:rPr lang="en-US" sz="1000" i="1" dirty="0" err="1">
                <a:latin typeface="Comic Sans MS" panose="030F0702030302020204" pitchFamily="66" charset="0"/>
              </a:rPr>
              <a:t>Oski's</a:t>
            </a:r>
            <a:r>
              <a:rPr lang="en-US" sz="1000" i="1" dirty="0">
                <a:latin typeface="Comic Sans MS" panose="030F0702030302020204" pitchFamily="66" charset="0"/>
              </a:rPr>
              <a:t> Hematology and Oncology of Infancy and Childhood 7</a:t>
            </a:r>
            <a:r>
              <a:rPr lang="en-US" sz="1000" i="1" baseline="30000" dirty="0">
                <a:latin typeface="Comic Sans MS" panose="030F0702030302020204" pitchFamily="66" charset="0"/>
              </a:rPr>
              <a:t>th</a:t>
            </a:r>
            <a:r>
              <a:rPr lang="en-US" sz="1000" i="1" dirty="0">
                <a:latin typeface="Comic Sans MS" panose="030F0702030302020204" pitchFamily="66" charset="0"/>
              </a:rPr>
              <a:t> Edition</a:t>
            </a:r>
          </a:p>
          <a:p>
            <a:endParaRPr lang="it-IT" sz="1000" i="1" dirty="0" smtClean="0">
              <a:latin typeface="Comic Sans MS"/>
              <a:cs typeface="Comic Sans MS"/>
            </a:endParaRPr>
          </a:p>
          <a:p>
            <a:endParaRPr lang="it-IT" sz="10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7637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63313" y="382044"/>
            <a:ext cx="2712439" cy="646331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SECONDA DOMANDA: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 Quale è l’etiologia? 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19757" y="12890"/>
            <a:ext cx="258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Comic Sans MS"/>
                <a:cs typeface="Comic Sans MS"/>
              </a:rPr>
              <a:t>Reazioni Immediate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071178" y="0"/>
            <a:ext cx="1146807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&lt; 24h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90649" y="2885206"/>
            <a:ext cx="1268271" cy="646331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  <a:latin typeface="Comic Sans MS"/>
                <a:cs typeface="Times New Roman"/>
              </a:rPr>
              <a:t>Eruzioni cutanee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98534" y="1478315"/>
            <a:ext cx="4141008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Allergia/</a:t>
            </a:r>
          </a:p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anafilassi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1857135" y="2154630"/>
            <a:ext cx="614493" cy="730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2568469" y="1508299"/>
            <a:ext cx="1496901" cy="646331"/>
          </a:xfrm>
          <a:prstGeom prst="rect">
            <a:avLst/>
          </a:prstGeom>
          <a:noFill/>
          <a:ln w="57150" cmpd="sng">
            <a:solidFill>
              <a:srgbClr val="AD0101"/>
            </a:solidFill>
          </a:ln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000090"/>
                </a:solidFill>
                <a:latin typeface="Comic Sans MS"/>
                <a:cs typeface="Times New Roman"/>
              </a:rPr>
              <a:t>Orticarioidi</a:t>
            </a:r>
            <a:endParaRPr lang="it-IT" dirty="0" smtClean="0">
              <a:solidFill>
                <a:srgbClr val="000090"/>
              </a:solidFill>
              <a:latin typeface="Comic Sans MS"/>
              <a:cs typeface="Times New Roman"/>
            </a:endParaRPr>
          </a:p>
          <a:p>
            <a:r>
              <a:rPr lang="it-IT" dirty="0" smtClean="0">
                <a:solidFill>
                  <a:srgbClr val="000090"/>
                </a:solidFill>
                <a:latin typeface="Comic Sans MS"/>
                <a:cs typeface="Times New Roman"/>
              </a:rPr>
              <a:t>con prurito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1857135" y="3604794"/>
            <a:ext cx="614493" cy="573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2625287" y="4050238"/>
            <a:ext cx="1358153" cy="369332"/>
          </a:xfrm>
          <a:prstGeom prst="rect">
            <a:avLst/>
          </a:prstGeom>
          <a:noFill/>
          <a:ln w="57150" cmpd="sng">
            <a:solidFill>
              <a:srgbClr val="AD0101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90"/>
                </a:solidFill>
                <a:latin typeface="Comic Sans MS"/>
                <a:cs typeface="Times New Roman"/>
              </a:rPr>
              <a:t>Ecchimosi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238562" y="3408642"/>
            <a:ext cx="23036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Contaminazione batterica/sepsi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347802" y="4324789"/>
            <a:ext cx="230363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A12121"/>
                </a:solidFill>
                <a:latin typeface="Comic Sans MS"/>
              </a:rPr>
              <a:t>Coagulopatia</a:t>
            </a:r>
            <a:endParaRPr lang="it-IT" dirty="0"/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490649" y="4970258"/>
            <a:ext cx="8531292" cy="1706836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A12121"/>
            </a:solidFill>
          </a:ln>
          <a:scene3d>
            <a:camera prst="orthographicFront"/>
            <a:lightRig rig="threePt" dir="t">
              <a:rot lat="0" lon="0" rev="12540000"/>
            </a:lightRig>
          </a:scene3d>
          <a:sp3d/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Associata a trasfusioni massive (traumatizzati)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Da diluizione e da consumo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PLT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penia</a:t>
            </a:r>
            <a:r>
              <a:rPr lang="it-IT" sz="1600" dirty="0">
                <a:solidFill>
                  <a:srgbClr val="303030"/>
                </a:solidFill>
                <a:latin typeface="Comic Sans MS"/>
              </a:rPr>
              <a:t> 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(&lt; 50.000/mmc);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ipofibrinogenemia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 (&lt;100 mg/dl), allungamento PT e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aPTT</a:t>
            </a:r>
            <a:endParaRPr lang="it-IT" sz="1600" dirty="0" smtClean="0">
              <a:solidFill>
                <a:srgbClr val="303030"/>
              </a:solidFill>
              <a:latin typeface="Comic Sans MS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Peggiorata dall’ipotermia (calo del 10% dei FC per ogni calo di 1°C di TC) e dall’acidosi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Causa di peggiore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outcome</a:t>
            </a:r>
            <a:endParaRPr lang="it-IT" sz="1600" dirty="0" smtClean="0">
              <a:solidFill>
                <a:srgbClr val="303030"/>
              </a:solidFill>
              <a:latin typeface="Comic Sans MS"/>
            </a:endParaRPr>
          </a:p>
        </p:txBody>
      </p:sp>
      <p:sp>
        <p:nvSpPr>
          <p:cNvPr id="24" name="Triangolo isoscele 23"/>
          <p:cNvSpPr/>
          <p:nvPr/>
        </p:nvSpPr>
        <p:spPr>
          <a:xfrm>
            <a:off x="4880260" y="4738182"/>
            <a:ext cx="340725" cy="2047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77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48849" y="382044"/>
            <a:ext cx="2341369" cy="646331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TERZA DOMANDA: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 Cosa fare? 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19757" y="12890"/>
            <a:ext cx="258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Comic Sans MS"/>
                <a:cs typeface="Comic Sans MS"/>
              </a:rPr>
              <a:t>Reazioni Immediate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071178" y="0"/>
            <a:ext cx="1146807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&lt; 24h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17006" y="1228910"/>
            <a:ext cx="4447627" cy="369332"/>
          </a:xfrm>
          <a:prstGeom prst="rect">
            <a:avLst/>
          </a:prstGeom>
          <a:noFill/>
          <a:ln w="57150" cmpd="sng">
            <a:solidFill>
              <a:srgbClr val="AD010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a) Quando interrompere la trasfusione?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05669" y="1371600"/>
            <a:ext cx="8338331" cy="47244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 charset="0"/>
              <a:buNone/>
            </a:pPr>
            <a:endParaRPr lang="it-IT" sz="2000" dirty="0" smtClean="0">
              <a:latin typeface="Comic Sans MS"/>
              <a:cs typeface="Comic Sans MS"/>
            </a:endParaRPr>
          </a:p>
          <a:p>
            <a:pPr algn="ctr">
              <a:buFont typeface="Monotype Sorts" charset="0"/>
              <a:buNone/>
            </a:pPr>
            <a:r>
              <a:rPr lang="it-IT" sz="2000" dirty="0" smtClean="0">
                <a:latin typeface="Comic Sans MS"/>
                <a:cs typeface="Comic Sans MS"/>
              </a:rPr>
              <a:t>TUTTE LE TRASFUSIONI DEVONO ESSERE </a:t>
            </a:r>
          </a:p>
          <a:p>
            <a:pPr algn="ctr">
              <a:buFont typeface="Monotype Sorts" charset="0"/>
              <a:buNone/>
            </a:pPr>
            <a:r>
              <a:rPr lang="it-IT" sz="2000" dirty="0" smtClean="0">
                <a:latin typeface="Comic Sans MS"/>
                <a:cs typeface="Comic Sans MS"/>
              </a:rPr>
              <a:t>INTERROTTE AL PRIMO SOSPETTO DI REAZIONE</a:t>
            </a:r>
            <a:endParaRPr lang="it-IT" sz="2000" dirty="0">
              <a:latin typeface="Comic Sans MS"/>
              <a:cs typeface="Comic Sans M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978625" y="2617693"/>
            <a:ext cx="3700577" cy="369332"/>
          </a:xfrm>
          <a:prstGeom prst="rect">
            <a:avLst/>
          </a:prstGeom>
          <a:noFill/>
          <a:ln w="57150" cmpd="sng">
            <a:solidFill>
              <a:srgbClr val="AD010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b) Quali ulteriori provvedimenti?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126433" y="6302811"/>
            <a:ext cx="5062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Comic Sans MS" panose="030F0702030302020204" pitchFamily="66" charset="0"/>
              </a:rPr>
              <a:t>Nathan </a:t>
            </a:r>
            <a:r>
              <a:rPr lang="en-US" sz="1000" i="1" dirty="0">
                <a:latin typeface="Comic Sans MS" panose="030F0702030302020204" pitchFamily="66" charset="0"/>
              </a:rPr>
              <a:t>and </a:t>
            </a:r>
            <a:r>
              <a:rPr lang="en-US" sz="1000" i="1" dirty="0" err="1">
                <a:latin typeface="Comic Sans MS" panose="030F0702030302020204" pitchFamily="66" charset="0"/>
              </a:rPr>
              <a:t>Oski's</a:t>
            </a:r>
            <a:r>
              <a:rPr lang="en-US" sz="1000" i="1" dirty="0">
                <a:latin typeface="Comic Sans MS" panose="030F0702030302020204" pitchFamily="66" charset="0"/>
              </a:rPr>
              <a:t> Hematology and Oncology of Infancy and </a:t>
            </a:r>
            <a:r>
              <a:rPr lang="en-US" sz="1000" i="1" dirty="0" smtClean="0">
                <a:latin typeface="Comic Sans MS" panose="030F0702030302020204" pitchFamily="66" charset="0"/>
              </a:rPr>
              <a:t>Childhood 7</a:t>
            </a:r>
            <a:r>
              <a:rPr lang="en-US" sz="1000" i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000" i="1" dirty="0" smtClean="0">
                <a:latin typeface="Comic Sans MS" panose="030F0702030302020204" pitchFamily="66" charset="0"/>
              </a:rPr>
              <a:t> Edition</a:t>
            </a:r>
            <a:endParaRPr lang="en-US" sz="1000" i="1" dirty="0">
              <a:latin typeface="Comic Sans MS" panose="030F0702030302020204" pitchFamily="66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6209" y="3146067"/>
            <a:ext cx="863021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A12121"/>
              </a:buClr>
              <a:buFont typeface="Wingdings" charset="2"/>
              <a:buChar char="v"/>
            </a:pPr>
            <a:r>
              <a:rPr lang="it-IT" dirty="0">
                <a:latin typeface="Comic Sans MS"/>
                <a:cs typeface="Comic Sans MS"/>
              </a:rPr>
              <a:t>Tenere </a:t>
            </a:r>
            <a:r>
              <a:rPr lang="it-IT" dirty="0" smtClean="0">
                <a:latin typeface="Comic Sans MS"/>
                <a:cs typeface="Comic Sans MS"/>
              </a:rPr>
              <a:t>pervio l’accesso venoso con fisiologica con </a:t>
            </a:r>
            <a:r>
              <a:rPr lang="it-IT" dirty="0">
                <a:latin typeface="Comic Sans MS"/>
                <a:cs typeface="Comic Sans MS"/>
              </a:rPr>
              <a:t>un nuovo set da infusione</a:t>
            </a:r>
          </a:p>
          <a:p>
            <a:pPr marL="285750" indent="-285750">
              <a:spcAft>
                <a:spcPts val="1200"/>
              </a:spcAft>
              <a:buClr>
                <a:srgbClr val="A12121"/>
              </a:buClr>
              <a:buFont typeface="Wingdings" charset="2"/>
              <a:buChar char="v"/>
            </a:pPr>
            <a:r>
              <a:rPr lang="it-IT" dirty="0">
                <a:latin typeface="Comic Sans MS"/>
                <a:cs typeface="Comic Sans MS"/>
              </a:rPr>
              <a:t>Documentare i segni </a:t>
            </a:r>
            <a:r>
              <a:rPr lang="it-IT" dirty="0" smtClean="0">
                <a:latin typeface="Comic Sans MS"/>
                <a:cs typeface="Comic Sans MS"/>
              </a:rPr>
              <a:t>vitali ed eventualmente valutare ABCD</a:t>
            </a:r>
            <a:endParaRPr lang="it-IT" dirty="0">
              <a:latin typeface="Comic Sans MS"/>
              <a:cs typeface="Comic Sans MS"/>
            </a:endParaRPr>
          </a:p>
          <a:p>
            <a:pPr marL="285750" indent="-285750">
              <a:spcAft>
                <a:spcPts val="1200"/>
              </a:spcAft>
              <a:buClr>
                <a:srgbClr val="A12121"/>
              </a:buClr>
              <a:buFont typeface="Wingdings" charset="2"/>
              <a:buChar char="v"/>
            </a:pPr>
            <a:r>
              <a:rPr lang="it-IT" b="1" u="sng" dirty="0">
                <a:latin typeface="Comic Sans MS"/>
                <a:cs typeface="Comic Sans MS"/>
              </a:rPr>
              <a:t>Controllare l</a:t>
            </a:r>
            <a:r>
              <a:rPr lang="ja-JP" altLang="it-IT" b="1" u="sng" dirty="0">
                <a:latin typeface="Comic Sans MS"/>
                <a:cs typeface="Comic Sans MS"/>
              </a:rPr>
              <a:t>’</a:t>
            </a:r>
            <a:r>
              <a:rPr lang="it-IT" altLang="ja-JP" b="1" u="sng" dirty="0">
                <a:latin typeface="Comic Sans MS"/>
                <a:cs typeface="Comic Sans MS"/>
              </a:rPr>
              <a:t>etichetta della </a:t>
            </a:r>
            <a:r>
              <a:rPr lang="it-IT" altLang="ja-JP" b="1" u="sng" dirty="0" smtClean="0">
                <a:latin typeface="Comic Sans MS"/>
                <a:cs typeface="Comic Sans MS"/>
              </a:rPr>
              <a:t>sacca, la richiesta </a:t>
            </a:r>
            <a:r>
              <a:rPr lang="it-IT" altLang="ja-JP" b="1" u="sng" dirty="0">
                <a:latin typeface="Comic Sans MS"/>
                <a:cs typeface="Comic Sans MS"/>
              </a:rPr>
              <a:t>e i dati del </a:t>
            </a:r>
            <a:r>
              <a:rPr lang="it-IT" altLang="ja-JP" b="1" u="sng" dirty="0" smtClean="0">
                <a:latin typeface="Comic Sans MS"/>
                <a:cs typeface="Comic Sans MS"/>
              </a:rPr>
              <a:t>paziente</a:t>
            </a:r>
          </a:p>
          <a:p>
            <a:pPr marL="285750" indent="-285750">
              <a:spcAft>
                <a:spcPts val="1200"/>
              </a:spcAft>
              <a:buClr>
                <a:srgbClr val="A12121"/>
              </a:buClr>
              <a:buFont typeface="Wingdings" charset="2"/>
              <a:buChar char="v"/>
            </a:pPr>
            <a:r>
              <a:rPr lang="it-IT" dirty="0" smtClean="0">
                <a:latin typeface="Comic Sans MS"/>
                <a:cs typeface="Comic Sans MS"/>
              </a:rPr>
              <a:t>Inviare al </a:t>
            </a:r>
            <a:r>
              <a:rPr lang="it-IT" dirty="0">
                <a:latin typeface="Comic Sans MS"/>
                <a:cs typeface="Comic Sans MS"/>
              </a:rPr>
              <a:t>Centro </a:t>
            </a:r>
            <a:r>
              <a:rPr lang="it-IT" dirty="0" smtClean="0">
                <a:latin typeface="Comic Sans MS"/>
                <a:cs typeface="Comic Sans MS"/>
              </a:rPr>
              <a:t>Trasfusionale: la </a:t>
            </a:r>
            <a:r>
              <a:rPr lang="it-IT" dirty="0">
                <a:latin typeface="Comic Sans MS"/>
                <a:cs typeface="Comic Sans MS"/>
              </a:rPr>
              <a:t>sacca </a:t>
            </a:r>
            <a:r>
              <a:rPr lang="it-IT" dirty="0" smtClean="0">
                <a:latin typeface="Comic Sans MS"/>
                <a:cs typeface="Comic Sans MS"/>
              </a:rPr>
              <a:t>associata alla reazione</a:t>
            </a:r>
          </a:p>
          <a:p>
            <a:pPr lvl="6">
              <a:spcAft>
                <a:spcPts val="1200"/>
              </a:spcAft>
              <a:buClr>
                <a:srgbClr val="A12121"/>
              </a:buClr>
            </a:pPr>
            <a:r>
              <a:rPr lang="it-IT" dirty="0">
                <a:latin typeface="Comic Sans MS"/>
                <a:cs typeface="Comic Sans MS"/>
              </a:rPr>
              <a:t>	</a:t>
            </a:r>
            <a:r>
              <a:rPr lang="it-IT" dirty="0" smtClean="0">
                <a:latin typeface="Comic Sans MS"/>
                <a:cs typeface="Comic Sans MS"/>
              </a:rPr>
              <a:t>        un </a:t>
            </a:r>
            <a:r>
              <a:rPr lang="it-IT" dirty="0">
                <a:latin typeface="Comic Sans MS"/>
                <a:cs typeface="Comic Sans MS"/>
              </a:rPr>
              <a:t>campione di sangue del paziente</a:t>
            </a:r>
            <a:endParaRPr lang="it-IT" dirty="0" smtClean="0">
              <a:latin typeface="Comic Sans MS"/>
              <a:cs typeface="Comic Sans MS"/>
            </a:endParaRPr>
          </a:p>
          <a:p>
            <a:pPr>
              <a:spcAft>
                <a:spcPts val="1200"/>
              </a:spcAft>
              <a:buClr>
                <a:srgbClr val="A12121"/>
              </a:buClr>
            </a:pPr>
            <a:r>
              <a:rPr lang="it-IT" altLang="ja-JP" dirty="0" smtClean="0">
                <a:latin typeface="Comic Sans MS"/>
                <a:cs typeface="Comic Sans MS"/>
              </a:rPr>
              <a:t>							        l’apposito modulo di segnalazione compilato</a:t>
            </a:r>
            <a:endParaRPr lang="it-IT" dirty="0">
              <a:latin typeface="Comic Sans MS"/>
              <a:cs typeface="Comic Sans MS"/>
            </a:endParaRPr>
          </a:p>
          <a:p>
            <a:pPr marL="285750" indent="-285750">
              <a:spcAft>
                <a:spcPts val="1200"/>
              </a:spcAft>
              <a:buClr>
                <a:srgbClr val="A12121"/>
              </a:buClr>
              <a:buFont typeface="Wingdings" charset="2"/>
              <a:buChar char="v"/>
            </a:pPr>
            <a:r>
              <a:rPr lang="it-IT" dirty="0" smtClean="0">
                <a:latin typeface="Comic Sans MS"/>
                <a:cs typeface="Comic Sans MS"/>
              </a:rPr>
              <a:t>Inviare </a:t>
            </a:r>
            <a:r>
              <a:rPr lang="it-IT" dirty="0">
                <a:latin typeface="Comic Sans MS"/>
                <a:cs typeface="Comic Sans MS"/>
              </a:rPr>
              <a:t>campioni di sangue e urine per gli accertamenti di </a:t>
            </a:r>
            <a:r>
              <a:rPr lang="it-IT" dirty="0" smtClean="0">
                <a:latin typeface="Comic Sans MS"/>
                <a:cs typeface="Comic Sans MS"/>
              </a:rPr>
              <a:t>laboratorio</a:t>
            </a:r>
          </a:p>
          <a:p>
            <a:pPr marL="285750" indent="-285750">
              <a:spcAft>
                <a:spcPts val="1200"/>
              </a:spcAft>
              <a:buClr>
                <a:srgbClr val="A12121"/>
              </a:buClr>
              <a:buFont typeface="Wingdings" charset="2"/>
              <a:buChar char="v"/>
            </a:pPr>
            <a:endParaRPr lang="it-IT" altLang="ja-JP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5176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24667" y="382044"/>
            <a:ext cx="3957195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TERZA DOMANDA: Cosa fare? 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19757" y="12890"/>
            <a:ext cx="258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Comic Sans MS"/>
                <a:cs typeface="Comic Sans MS"/>
              </a:rPr>
              <a:t>Reazioni Immediate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071178" y="0"/>
            <a:ext cx="1146807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&lt; 24h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64970" y="831187"/>
            <a:ext cx="3350158" cy="369332"/>
          </a:xfrm>
          <a:prstGeom prst="rect">
            <a:avLst/>
          </a:prstGeom>
          <a:noFill/>
          <a:ln w="57150" cmpd="sng">
            <a:solidFill>
              <a:srgbClr val="AD010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c) Quali esami di laboratorio?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27225" y="1877136"/>
            <a:ext cx="2076130" cy="923330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omic Sans MS"/>
                <a:cs typeface="Times New Roman"/>
              </a:rPr>
              <a:t>Dolore toracico/addominale</a:t>
            </a:r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/</a:t>
            </a:r>
          </a:p>
          <a:p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al </a:t>
            </a:r>
            <a:r>
              <a:rPr lang="it-IT" dirty="0">
                <a:solidFill>
                  <a:schemeClr val="bg1"/>
                </a:solidFill>
                <a:latin typeface="Comic Sans MS"/>
                <a:cs typeface="Times New Roman"/>
              </a:rPr>
              <a:t>rachide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7225" y="2820111"/>
            <a:ext cx="2076130" cy="646331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Dolore al sito di infusione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7225" y="3517138"/>
            <a:ext cx="2076130" cy="646331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Nausea/ Vomito</a:t>
            </a:r>
          </a:p>
          <a:p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Diarrea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27225" y="1476586"/>
            <a:ext cx="2076130" cy="369332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Febbre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19310" y="1579582"/>
            <a:ext cx="4141008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Emolisi acuta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119310" y="3302113"/>
            <a:ext cx="23036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Contaminazione batterica/sepsi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119310" y="2178909"/>
            <a:ext cx="230363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A12121"/>
                </a:solidFill>
                <a:latin typeface="Comic Sans MS"/>
              </a:rPr>
              <a:t>Mistrasfusion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066376" y="4157575"/>
            <a:ext cx="4141008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Allergia/anafilassi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574907" y="1424010"/>
            <a:ext cx="3286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Emocromo</a:t>
            </a:r>
          </a:p>
          <a:p>
            <a:r>
              <a:rPr lang="it-IT" sz="1600" dirty="0" smtClean="0">
                <a:latin typeface="Comic Sans MS"/>
                <a:cs typeface="Comic Sans MS"/>
              </a:rPr>
              <a:t>Test di </a:t>
            </a:r>
            <a:r>
              <a:rPr lang="it-IT" sz="1600" dirty="0" err="1" smtClean="0">
                <a:latin typeface="Comic Sans MS"/>
                <a:cs typeface="Comic Sans MS"/>
              </a:rPr>
              <a:t>Coombs</a:t>
            </a:r>
            <a:r>
              <a:rPr lang="it-IT" sz="1600" dirty="0" smtClean="0">
                <a:latin typeface="Comic Sans MS"/>
                <a:cs typeface="Comic Sans MS"/>
              </a:rPr>
              <a:t> diretto </a:t>
            </a:r>
          </a:p>
          <a:p>
            <a:r>
              <a:rPr lang="it-IT" sz="1600" dirty="0" smtClean="0">
                <a:latin typeface="Comic Sans MS"/>
                <a:cs typeface="Comic Sans MS"/>
              </a:rPr>
              <a:t>LDH, </a:t>
            </a:r>
            <a:r>
              <a:rPr lang="it-IT" sz="1600" dirty="0" err="1" smtClean="0">
                <a:latin typeface="Comic Sans MS"/>
                <a:cs typeface="Comic Sans MS"/>
              </a:rPr>
              <a:t>Aptoglobina</a:t>
            </a:r>
            <a:endParaRPr lang="it-IT" sz="1600" dirty="0" smtClean="0">
              <a:latin typeface="Comic Sans MS"/>
              <a:cs typeface="Comic Sans MS"/>
            </a:endParaRPr>
          </a:p>
          <a:p>
            <a:r>
              <a:rPr lang="it-IT" sz="1600" dirty="0" smtClean="0">
                <a:latin typeface="Comic Sans MS"/>
                <a:cs typeface="Comic Sans MS"/>
              </a:rPr>
              <a:t>Elettroliti, </a:t>
            </a:r>
            <a:r>
              <a:rPr lang="it-IT" sz="1600" dirty="0" err="1" smtClean="0">
                <a:latin typeface="Comic Sans MS"/>
                <a:cs typeface="Comic Sans MS"/>
              </a:rPr>
              <a:t>Azo</a:t>
            </a:r>
            <a:r>
              <a:rPr lang="it-IT" sz="1600" dirty="0" smtClean="0">
                <a:latin typeface="Comic Sans MS"/>
                <a:cs typeface="Comic Sans MS"/>
              </a:rPr>
              <a:t>, Creatinina</a:t>
            </a:r>
          </a:p>
          <a:p>
            <a:r>
              <a:rPr lang="it-IT" sz="1600" dirty="0" smtClean="0">
                <a:latin typeface="Comic Sans MS"/>
                <a:cs typeface="Comic Sans MS"/>
              </a:rPr>
              <a:t>Bilirubina diretta e frazionata</a:t>
            </a:r>
          </a:p>
          <a:p>
            <a:r>
              <a:rPr lang="it-IT" sz="1600" dirty="0" smtClean="0">
                <a:latin typeface="Comic Sans MS"/>
                <a:cs typeface="Comic Sans MS"/>
              </a:rPr>
              <a:t>Esame urine</a:t>
            </a:r>
          </a:p>
          <a:p>
            <a:r>
              <a:rPr lang="it-IT" sz="1600" dirty="0" smtClean="0">
                <a:latin typeface="Comic Sans MS"/>
                <a:cs typeface="Comic Sans MS"/>
              </a:rPr>
              <a:t>Coagulazione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605139" y="4142806"/>
            <a:ext cx="2716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Dosaggio </a:t>
            </a:r>
            <a:r>
              <a:rPr lang="it-IT" sz="1600" dirty="0" err="1" smtClean="0">
                <a:latin typeface="Comic Sans MS"/>
                <a:cs typeface="Comic Sans MS"/>
              </a:rPr>
              <a:t>IgA</a:t>
            </a:r>
            <a:r>
              <a:rPr lang="it-IT" sz="1600" dirty="0" smtClean="0">
                <a:latin typeface="Comic Sans MS"/>
                <a:cs typeface="Comic Sans MS"/>
              </a:rPr>
              <a:t> (</a:t>
            </a:r>
            <a:r>
              <a:rPr lang="it-IT" sz="1600" dirty="0" smtClean="0">
                <a:latin typeface="Comic Sans MS"/>
                <a:cs typeface="Comic Sans MS"/>
              </a:rPr>
              <a:t>da fare poi)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589018" y="32445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>
                <a:latin typeface="Comic Sans MS"/>
                <a:cs typeface="Comic Sans MS"/>
              </a:rPr>
              <a:t>Indici di flogosi</a:t>
            </a:r>
          </a:p>
          <a:p>
            <a:r>
              <a:rPr lang="it-IT" sz="1600" dirty="0" smtClean="0">
                <a:latin typeface="Comic Sans MS"/>
                <a:cs typeface="Comic Sans MS"/>
              </a:rPr>
              <a:t>Emocolture da ricevente</a:t>
            </a:r>
          </a:p>
          <a:p>
            <a:r>
              <a:rPr lang="it-IT" sz="1600" dirty="0" smtClean="0">
                <a:latin typeface="Comic Sans MS"/>
                <a:cs typeface="Comic Sans MS"/>
              </a:rPr>
              <a:t>Colture su sacca e su set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27225" y="4199140"/>
            <a:ext cx="2076130" cy="369332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  <a:latin typeface="Comic Sans MS"/>
                <a:cs typeface="Times New Roman"/>
              </a:rPr>
              <a:t>Eruzioni cutanee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160458" y="2769901"/>
            <a:ext cx="230363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A12121"/>
                </a:solidFill>
                <a:latin typeface="Comic Sans MS"/>
              </a:rPr>
              <a:t>Coagulopatia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327225" y="5272563"/>
            <a:ext cx="2076130" cy="923330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FFFFFF"/>
                </a:solidFill>
                <a:latin typeface="Comic Sans MS"/>
                <a:cs typeface="Times New Roman"/>
              </a:rPr>
              <a:t>Ipo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Times New Roman"/>
              </a:rPr>
              <a:t>/Ipertensione</a:t>
            </a:r>
          </a:p>
          <a:p>
            <a:r>
              <a:rPr lang="it-IT" dirty="0" smtClean="0">
                <a:solidFill>
                  <a:srgbClr val="FFFFFF"/>
                </a:solidFill>
                <a:latin typeface="Comic Sans MS"/>
                <a:cs typeface="Times New Roman"/>
              </a:rPr>
              <a:t>Tachicardia</a:t>
            </a:r>
          </a:p>
          <a:p>
            <a:r>
              <a:rPr lang="it-IT" dirty="0" smtClean="0">
                <a:solidFill>
                  <a:srgbClr val="FFFFFF"/>
                </a:solidFill>
                <a:latin typeface="Comic Sans MS"/>
                <a:cs typeface="Times New Roman"/>
              </a:rPr>
              <a:t>Aritmia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327225" y="4596694"/>
            <a:ext cx="2076130" cy="646331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  <a:latin typeface="Comic Sans MS"/>
                <a:cs typeface="Times New Roman"/>
              </a:rPr>
              <a:t>Dispnea/ Stridore/ Tosse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5645462" y="5092681"/>
            <a:ext cx="26656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Dosaggio BNP e </a:t>
            </a:r>
            <a:r>
              <a:rPr lang="it-IT" sz="1600" dirty="0" err="1">
                <a:latin typeface="Comic Sans MS"/>
                <a:cs typeface="Comic Sans MS"/>
              </a:rPr>
              <a:t>T</a:t>
            </a:r>
            <a:r>
              <a:rPr lang="it-IT" sz="1600" dirty="0" err="1" smtClean="0">
                <a:latin typeface="Comic Sans MS"/>
                <a:cs typeface="Comic Sans MS"/>
              </a:rPr>
              <a:t>roponina</a:t>
            </a:r>
            <a:endParaRPr lang="it-IT" sz="1600" dirty="0" smtClean="0">
              <a:latin typeface="Comic Sans MS"/>
              <a:cs typeface="Comic Sans MS"/>
            </a:endParaRPr>
          </a:p>
          <a:p>
            <a:r>
              <a:rPr lang="it-IT" sz="1600" dirty="0" err="1" smtClean="0">
                <a:latin typeface="Comic Sans MS"/>
                <a:cs typeface="Comic Sans MS"/>
              </a:rPr>
              <a:t>Ecocardio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306263" y="4696405"/>
            <a:ext cx="4141008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TRALI</a:t>
            </a:r>
          </a:p>
          <a:p>
            <a:endParaRPr lang="it-IT" dirty="0" smtClean="0"/>
          </a:p>
        </p:txBody>
      </p:sp>
      <p:sp>
        <p:nvSpPr>
          <p:cNvPr id="26" name="Rettangolo 25"/>
          <p:cNvSpPr/>
          <p:nvPr/>
        </p:nvSpPr>
        <p:spPr>
          <a:xfrm>
            <a:off x="5680147" y="4666960"/>
            <a:ext cx="3279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EAB arterioso, SpO2, RX </a:t>
            </a:r>
            <a:r>
              <a:rPr lang="it-IT" sz="1600" dirty="0">
                <a:latin typeface="Comic Sans MS"/>
                <a:cs typeface="Comic Sans MS"/>
              </a:rPr>
              <a:t>torace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2347644" y="6294422"/>
            <a:ext cx="6703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Comic Sans MS"/>
                <a:cs typeface="Comic Sans MS"/>
              </a:rPr>
              <a:t>AABB </a:t>
            </a:r>
            <a:r>
              <a:rPr lang="it-IT" sz="1200" i="1" dirty="0" err="1" smtClean="0">
                <a:latin typeface="Comic Sans MS"/>
                <a:cs typeface="Comic Sans MS"/>
              </a:rPr>
              <a:t>Circular</a:t>
            </a:r>
            <a:r>
              <a:rPr lang="it-IT" sz="1200" i="1" dirty="0" smtClean="0">
                <a:latin typeface="Comic Sans MS"/>
                <a:cs typeface="Comic Sans MS"/>
              </a:rPr>
              <a:t> of information for the use of human </a:t>
            </a:r>
            <a:r>
              <a:rPr lang="it-IT" sz="1200" i="1" dirty="0" err="1" smtClean="0">
                <a:latin typeface="Comic Sans MS"/>
                <a:cs typeface="Comic Sans MS"/>
              </a:rPr>
              <a:t>blood</a:t>
            </a:r>
            <a:r>
              <a:rPr lang="it-IT" sz="1200" i="1" dirty="0" smtClean="0">
                <a:latin typeface="Comic Sans MS"/>
                <a:cs typeface="Comic Sans MS"/>
              </a:rPr>
              <a:t> and </a:t>
            </a:r>
            <a:r>
              <a:rPr lang="it-IT" sz="1200" i="1" dirty="0" err="1" smtClean="0">
                <a:latin typeface="Comic Sans MS"/>
                <a:cs typeface="Comic Sans MS"/>
              </a:rPr>
              <a:t>blood</a:t>
            </a:r>
            <a:r>
              <a:rPr lang="it-IT" sz="1200" i="1" dirty="0" smtClean="0">
                <a:latin typeface="Comic Sans MS"/>
                <a:cs typeface="Comic Sans MS"/>
              </a:rPr>
              <a:t> </a:t>
            </a:r>
            <a:r>
              <a:rPr lang="it-IT" sz="1200" i="1" dirty="0" err="1" smtClean="0">
                <a:latin typeface="Comic Sans MS"/>
                <a:cs typeface="Comic Sans MS"/>
              </a:rPr>
              <a:t>components</a:t>
            </a:r>
            <a:r>
              <a:rPr lang="it-IT" sz="1200" i="1" dirty="0" smtClean="0">
                <a:latin typeface="Comic Sans MS"/>
                <a:cs typeface="Comic Sans MS"/>
              </a:rPr>
              <a:t>. </a:t>
            </a:r>
            <a:r>
              <a:rPr lang="it-IT" sz="1200" i="1" dirty="0" err="1" smtClean="0">
                <a:latin typeface="Comic Sans MS"/>
                <a:cs typeface="Comic Sans MS"/>
              </a:rPr>
              <a:t>Nov</a:t>
            </a:r>
            <a:r>
              <a:rPr lang="it-IT" sz="1200" i="1" dirty="0" smtClean="0">
                <a:latin typeface="Comic Sans MS"/>
                <a:cs typeface="Comic Sans MS"/>
              </a:rPr>
              <a:t> 2013</a:t>
            </a:r>
          </a:p>
          <a:p>
            <a:r>
              <a:rPr lang="it-IT" sz="1200" i="1" dirty="0" err="1" smtClean="0">
                <a:latin typeface="Comic Sans MS"/>
                <a:cs typeface="Comic Sans MS"/>
              </a:rPr>
              <a:t>www.aabb.org</a:t>
            </a:r>
            <a:endParaRPr lang="it-IT" sz="1200" i="1" dirty="0" smtClean="0">
              <a:latin typeface="Comic Sans MS"/>
              <a:cs typeface="Comic Sans MS"/>
            </a:endParaRPr>
          </a:p>
          <a:p>
            <a:endParaRPr lang="it-IT" sz="1200" i="1" dirty="0">
              <a:latin typeface="Comic Sans MS"/>
              <a:cs typeface="Comic Sans M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624667" y="5704401"/>
            <a:ext cx="29878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Alterazioni metaboliche</a:t>
            </a:r>
            <a:endParaRPr lang="it-IT" dirty="0"/>
          </a:p>
        </p:txBody>
      </p:sp>
      <p:sp>
        <p:nvSpPr>
          <p:cNvPr id="32" name="Rettangolo 31"/>
          <p:cNvSpPr/>
          <p:nvPr/>
        </p:nvSpPr>
        <p:spPr>
          <a:xfrm>
            <a:off x="3332952" y="5214803"/>
            <a:ext cx="841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A12121"/>
                </a:solidFill>
                <a:latin typeface="Comic Sans MS"/>
              </a:rPr>
              <a:t>TACO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5709368" y="5733124"/>
            <a:ext cx="2342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Ca++</a:t>
            </a:r>
            <a:r>
              <a:rPr lang="it-IT" sz="1600" dirty="0">
                <a:latin typeface="Comic Sans MS"/>
                <a:cs typeface="Comic Sans MS"/>
              </a:rPr>
              <a:t>,</a:t>
            </a:r>
            <a:r>
              <a:rPr lang="it-IT" sz="1600" dirty="0" smtClean="0">
                <a:latin typeface="Comic Sans MS"/>
                <a:cs typeface="Comic Sans MS"/>
              </a:rPr>
              <a:t> EAB venoso, ECG</a:t>
            </a:r>
            <a:endParaRPr lang="it-IT" sz="1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5445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 animBg="1"/>
      <p:bldP spid="23" grpId="0" animBg="1"/>
      <p:bldP spid="24" grpId="0"/>
      <p:bldP spid="25" grpId="0"/>
      <p:bldP spid="26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114" y="0"/>
            <a:ext cx="3182113" cy="319403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717437" y="2853852"/>
            <a:ext cx="2694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RX torace </a:t>
            </a:r>
            <a:r>
              <a:rPr lang="it-IT" sz="1600" dirty="0" smtClean="0">
                <a:latin typeface="Comic Sans MS"/>
                <a:cs typeface="Comic Sans MS"/>
              </a:rPr>
              <a:t>in TACO</a:t>
            </a:r>
            <a:endParaRPr lang="it-IT" sz="1600" dirty="0">
              <a:latin typeface="Comic Sans MS"/>
              <a:cs typeface="Comic Sans M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114" y="3241710"/>
            <a:ext cx="3182113" cy="330113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385897" y="6204294"/>
            <a:ext cx="2694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Risoluzione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450051" y="659844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i="1" dirty="0">
                <a:latin typeface="Comic Sans MS"/>
                <a:cs typeface="Comic Sans MS"/>
              </a:rPr>
              <a:t>Indian J </a:t>
            </a:r>
            <a:r>
              <a:rPr lang="en-US" sz="1000" i="1" dirty="0" err="1">
                <a:latin typeface="Comic Sans MS"/>
                <a:cs typeface="Comic Sans MS"/>
              </a:rPr>
              <a:t>Crit</a:t>
            </a:r>
            <a:r>
              <a:rPr lang="en-US" sz="1000" i="1" dirty="0">
                <a:latin typeface="Comic Sans MS"/>
                <a:cs typeface="Comic Sans MS"/>
              </a:rPr>
              <a:t> Care Med. 2014 Jun; 18(6): 396–398. </a:t>
            </a:r>
            <a:endParaRPr lang="it-IT" sz="1000" i="1" dirty="0">
              <a:latin typeface="Comic Sans MS"/>
              <a:cs typeface="Comic Sans MS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99" y="0"/>
            <a:ext cx="3611600" cy="659844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175399" y="2836975"/>
            <a:ext cx="2694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RX torace </a:t>
            </a:r>
            <a:r>
              <a:rPr lang="it-IT" sz="1600" dirty="0" smtClean="0">
                <a:latin typeface="Comic Sans MS"/>
                <a:cs typeface="Comic Sans MS"/>
              </a:rPr>
              <a:t>in </a:t>
            </a:r>
            <a:r>
              <a:rPr lang="it-IT" sz="1600" dirty="0" smtClean="0">
                <a:latin typeface="Comic Sans MS"/>
                <a:cs typeface="Comic Sans MS"/>
              </a:rPr>
              <a:t>TRALI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843859" y="6187417"/>
            <a:ext cx="2694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Risoluzione</a:t>
            </a:r>
            <a:endParaRPr lang="it-IT" sz="1600" dirty="0">
              <a:latin typeface="Comic Sans MS"/>
              <a:cs typeface="Comic Sans MS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822" y="6576267"/>
            <a:ext cx="1986715" cy="20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4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24667" y="382044"/>
            <a:ext cx="3957195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TERZA DOMANDA: Cosa fare? 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19757" y="12890"/>
            <a:ext cx="258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Comic Sans MS"/>
                <a:cs typeface="Comic Sans MS"/>
              </a:rPr>
              <a:t>Reazioni Immediate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071178" y="0"/>
            <a:ext cx="1146807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&lt; 24h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35405" y="825582"/>
            <a:ext cx="5410744" cy="369332"/>
          </a:xfrm>
          <a:prstGeom prst="rect">
            <a:avLst/>
          </a:prstGeom>
          <a:noFill/>
          <a:ln w="57150" cmpd="sng">
            <a:solidFill>
              <a:srgbClr val="AD010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d) E dopo aver interrotto la </a:t>
            </a:r>
            <a:r>
              <a:rPr lang="it-IT" dirty="0" err="1" smtClean="0">
                <a:latin typeface="Comic Sans MS"/>
                <a:cs typeface="Comic Sans MS"/>
              </a:rPr>
              <a:t>tx</a:t>
            </a:r>
            <a:r>
              <a:rPr lang="it-IT" dirty="0" smtClean="0">
                <a:latin typeface="Comic Sans MS"/>
                <a:cs typeface="Comic Sans MS"/>
              </a:rPr>
              <a:t> e fatto gli esami?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8870" y="2120509"/>
            <a:ext cx="4141008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Emolisi acuta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15936" y="3823091"/>
            <a:ext cx="23036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Contaminazione batterica/sepsi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68870" y="2382395"/>
            <a:ext cx="230363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A12121"/>
                </a:solidFill>
                <a:latin typeface="Comic Sans MS"/>
              </a:rPr>
              <a:t>Mistrasfusion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15936" y="5169844"/>
            <a:ext cx="4141008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Allergia/</a:t>
            </a:r>
          </a:p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anafilassi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68870" y="2954308"/>
            <a:ext cx="23036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Febbre non emolitica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319031" y="4615846"/>
            <a:ext cx="6731941" cy="156966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ORTICARIA LIEVE E LOCALIZZATA: Antistaminico. </a:t>
            </a:r>
            <a:r>
              <a:rPr lang="it-IT" sz="1600" b="1" u="sng" dirty="0" smtClean="0">
                <a:latin typeface="Comic Sans MS"/>
                <a:cs typeface="Comic Sans MS"/>
              </a:rPr>
              <a:t>Se risoluzione entro 30 </a:t>
            </a:r>
            <a:r>
              <a:rPr lang="it-IT" sz="1600" b="1" u="sng" dirty="0" err="1" smtClean="0">
                <a:latin typeface="Comic Sans MS"/>
                <a:cs typeface="Comic Sans MS"/>
              </a:rPr>
              <a:t>min</a:t>
            </a:r>
            <a:r>
              <a:rPr lang="it-IT" sz="1600" b="1" u="sng" dirty="0" smtClean="0">
                <a:latin typeface="Comic Sans MS"/>
                <a:cs typeface="Comic Sans MS"/>
              </a:rPr>
              <a:t> ripresa della </a:t>
            </a:r>
            <a:r>
              <a:rPr lang="it-IT" sz="1600" b="1" u="sng" dirty="0" err="1" smtClean="0">
                <a:latin typeface="Comic Sans MS"/>
                <a:cs typeface="Comic Sans MS"/>
              </a:rPr>
              <a:t>tx</a:t>
            </a:r>
            <a:r>
              <a:rPr lang="it-IT" sz="1600" b="1" u="sng" dirty="0" smtClean="0">
                <a:latin typeface="Comic Sans MS"/>
                <a:cs typeface="Comic Sans MS"/>
              </a:rPr>
              <a:t> con la medesima sacca.</a:t>
            </a:r>
          </a:p>
          <a:p>
            <a:endParaRPr lang="it-IT" sz="1600" dirty="0">
              <a:latin typeface="Comic Sans MS"/>
              <a:cs typeface="Comic Sans MS"/>
            </a:endParaRPr>
          </a:p>
          <a:p>
            <a:r>
              <a:rPr lang="it-IT" sz="1600" dirty="0" smtClean="0">
                <a:latin typeface="Comic Sans MS"/>
                <a:cs typeface="Comic Sans MS"/>
              </a:rPr>
              <a:t>REAZIONE ANAFILATTOIDE/ANAFILASSI: Subito adrenalina. Eventuali CCS/antistaminici/broncodilatatori associati. Non riprendere la stessa sacca.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17" name="Triangolo isoscele 16"/>
          <p:cNvSpPr/>
          <p:nvPr/>
        </p:nvSpPr>
        <p:spPr>
          <a:xfrm rot="16200000">
            <a:off x="2093929" y="5296990"/>
            <a:ext cx="291818" cy="158389"/>
          </a:xfrm>
          <a:prstGeom prst="triangle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2309555" y="3015863"/>
            <a:ext cx="6739971" cy="58477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Somministrare Antipiretici. </a:t>
            </a:r>
            <a:r>
              <a:rPr lang="it-IT" sz="1600" b="1" u="sng" dirty="0" smtClean="0">
                <a:latin typeface="Comic Sans MS"/>
                <a:cs typeface="Comic Sans MS"/>
              </a:rPr>
              <a:t>Se aumento TC </a:t>
            </a:r>
            <a:r>
              <a:rPr lang="it-IT" sz="1600" b="1" u="sng" dirty="0" smtClean="0">
                <a:latin typeface="Comic Sans MS"/>
                <a:cs typeface="Comic Sans MS"/>
              </a:rPr>
              <a:t>isolato </a:t>
            </a:r>
            <a:r>
              <a:rPr lang="it-IT" sz="1600" b="1" u="sng" dirty="0" smtClean="0">
                <a:latin typeface="Comic Sans MS"/>
                <a:cs typeface="Comic Sans MS"/>
              </a:rPr>
              <a:t>possibile riprendere la TX con la medesima </a:t>
            </a:r>
            <a:r>
              <a:rPr lang="it-IT" sz="1600" b="1" u="sng" dirty="0" smtClean="0">
                <a:latin typeface="Comic Sans MS"/>
                <a:cs typeface="Comic Sans MS"/>
              </a:rPr>
              <a:t>sacca </a:t>
            </a:r>
            <a:r>
              <a:rPr lang="it-IT" sz="1600" b="1" u="sng" dirty="0" smtClean="0">
                <a:latin typeface="Comic Sans MS"/>
                <a:cs typeface="Comic Sans MS"/>
              </a:rPr>
              <a:t>ma stretta osservazione.</a:t>
            </a:r>
            <a:endParaRPr lang="it-IT" sz="1600" b="1" u="sng" dirty="0">
              <a:latin typeface="Comic Sans MS"/>
              <a:cs typeface="Comic Sans MS"/>
            </a:endParaRPr>
          </a:p>
        </p:txBody>
      </p:sp>
      <p:sp>
        <p:nvSpPr>
          <p:cNvPr id="19" name="Triangolo isoscele 18"/>
          <p:cNvSpPr/>
          <p:nvPr/>
        </p:nvSpPr>
        <p:spPr>
          <a:xfrm rot="16200000">
            <a:off x="2088457" y="3165995"/>
            <a:ext cx="291818" cy="158389"/>
          </a:xfrm>
          <a:prstGeom prst="triangle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2304337" y="3823091"/>
            <a:ext cx="6747343" cy="58477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Subito </a:t>
            </a:r>
            <a:r>
              <a:rPr lang="it-IT" sz="1600" dirty="0" err="1" smtClean="0">
                <a:latin typeface="Comic Sans MS"/>
                <a:cs typeface="Comic Sans MS"/>
              </a:rPr>
              <a:t>tx</a:t>
            </a:r>
            <a:r>
              <a:rPr lang="it-IT" sz="1600" dirty="0" smtClean="0">
                <a:latin typeface="Comic Sans MS"/>
                <a:cs typeface="Comic Sans MS"/>
              </a:rPr>
              <a:t> antibiotica parenterale ad ampio spettro e, se ipotensione, vasopressori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21" name="Triangolo isoscele 20"/>
          <p:cNvSpPr/>
          <p:nvPr/>
        </p:nvSpPr>
        <p:spPr>
          <a:xfrm rot="16200000">
            <a:off x="2085289" y="3984804"/>
            <a:ext cx="291818" cy="158389"/>
          </a:xfrm>
          <a:prstGeom prst="triangle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2314641" y="2156563"/>
            <a:ext cx="6736339" cy="58477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Mantenere e controllare la diuresi con liquidi, </a:t>
            </a:r>
            <a:r>
              <a:rPr lang="it-IT" sz="1600" dirty="0" err="1" smtClean="0">
                <a:latin typeface="Comic Sans MS"/>
                <a:cs typeface="Comic Sans MS"/>
              </a:rPr>
              <a:t>furosemide</a:t>
            </a:r>
            <a:r>
              <a:rPr lang="it-IT" sz="1600" dirty="0" smtClean="0">
                <a:latin typeface="Comic Sans MS"/>
                <a:cs typeface="Comic Sans MS"/>
              </a:rPr>
              <a:t> o mannitolo (rischio IRA), controllo PA, correzione </a:t>
            </a:r>
            <a:r>
              <a:rPr lang="it-IT" sz="1600" dirty="0" err="1" smtClean="0">
                <a:latin typeface="Comic Sans MS"/>
                <a:cs typeface="Comic Sans MS"/>
              </a:rPr>
              <a:t>coagulopatia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23" name="Triangolo isoscele 22"/>
          <p:cNvSpPr/>
          <p:nvPr/>
        </p:nvSpPr>
        <p:spPr>
          <a:xfrm rot="16200000">
            <a:off x="2095592" y="2346498"/>
            <a:ext cx="291818" cy="158389"/>
          </a:xfrm>
          <a:prstGeom prst="triangle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2347644" y="6294422"/>
            <a:ext cx="6703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Comic Sans MS"/>
                <a:cs typeface="Comic Sans MS"/>
              </a:rPr>
              <a:t>AABB </a:t>
            </a:r>
            <a:r>
              <a:rPr lang="it-IT" sz="1200" i="1" dirty="0" err="1" smtClean="0">
                <a:latin typeface="Comic Sans MS"/>
                <a:cs typeface="Comic Sans MS"/>
              </a:rPr>
              <a:t>Circular</a:t>
            </a:r>
            <a:r>
              <a:rPr lang="it-IT" sz="1200" i="1" dirty="0" smtClean="0">
                <a:latin typeface="Comic Sans MS"/>
                <a:cs typeface="Comic Sans MS"/>
              </a:rPr>
              <a:t> of information for the use of human </a:t>
            </a:r>
            <a:r>
              <a:rPr lang="it-IT" sz="1200" i="1" dirty="0" err="1" smtClean="0">
                <a:latin typeface="Comic Sans MS"/>
                <a:cs typeface="Comic Sans MS"/>
              </a:rPr>
              <a:t>blood</a:t>
            </a:r>
            <a:r>
              <a:rPr lang="it-IT" sz="1200" i="1" dirty="0" smtClean="0">
                <a:latin typeface="Comic Sans MS"/>
                <a:cs typeface="Comic Sans MS"/>
              </a:rPr>
              <a:t> and </a:t>
            </a:r>
            <a:r>
              <a:rPr lang="it-IT" sz="1200" i="1" dirty="0" err="1" smtClean="0">
                <a:latin typeface="Comic Sans MS"/>
                <a:cs typeface="Comic Sans MS"/>
              </a:rPr>
              <a:t>blood</a:t>
            </a:r>
            <a:r>
              <a:rPr lang="it-IT" sz="1200" i="1" dirty="0" smtClean="0">
                <a:latin typeface="Comic Sans MS"/>
                <a:cs typeface="Comic Sans MS"/>
              </a:rPr>
              <a:t> </a:t>
            </a:r>
            <a:r>
              <a:rPr lang="it-IT" sz="1200" i="1" dirty="0" err="1" smtClean="0">
                <a:latin typeface="Comic Sans MS"/>
                <a:cs typeface="Comic Sans MS"/>
              </a:rPr>
              <a:t>components</a:t>
            </a:r>
            <a:r>
              <a:rPr lang="it-IT" sz="1200" i="1" dirty="0" smtClean="0">
                <a:latin typeface="Comic Sans MS"/>
                <a:cs typeface="Comic Sans MS"/>
              </a:rPr>
              <a:t>. </a:t>
            </a:r>
            <a:r>
              <a:rPr lang="it-IT" sz="1200" i="1" dirty="0" err="1" smtClean="0">
                <a:latin typeface="Comic Sans MS"/>
                <a:cs typeface="Comic Sans MS"/>
              </a:rPr>
              <a:t>Nov</a:t>
            </a:r>
            <a:r>
              <a:rPr lang="it-IT" sz="1200" i="1" dirty="0" smtClean="0">
                <a:latin typeface="Comic Sans MS"/>
                <a:cs typeface="Comic Sans MS"/>
              </a:rPr>
              <a:t> 2013</a:t>
            </a:r>
          </a:p>
          <a:p>
            <a:r>
              <a:rPr lang="it-IT" sz="1200" i="1" dirty="0" err="1" smtClean="0">
                <a:latin typeface="Comic Sans MS"/>
                <a:cs typeface="Comic Sans MS"/>
              </a:rPr>
              <a:t>www.aabb.org</a:t>
            </a:r>
            <a:endParaRPr lang="it-IT" sz="1200" i="1" dirty="0" smtClean="0">
              <a:latin typeface="Comic Sans MS"/>
              <a:cs typeface="Comic Sans MS"/>
            </a:endParaRPr>
          </a:p>
          <a:p>
            <a:endParaRPr lang="it-IT" sz="1200" i="1" dirty="0">
              <a:latin typeface="Comic Sans MS"/>
              <a:cs typeface="Comic Sans MS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94070" y="1342906"/>
            <a:ext cx="8494801" cy="646331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La gestione iniziale non dipende dalla diagnosi ma dai segni e sintomi: 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NON ATTENDERE GLI ESAMI PER INTERVENIRE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0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24667" y="382044"/>
            <a:ext cx="3957195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TERZA DOMANDA: Cosa fare? 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19757" y="12890"/>
            <a:ext cx="258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Comic Sans MS"/>
                <a:cs typeface="Comic Sans MS"/>
              </a:rPr>
              <a:t>Reazioni Immediate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071178" y="0"/>
            <a:ext cx="1146807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&lt; 24h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93072" y="825582"/>
            <a:ext cx="5410744" cy="369332"/>
          </a:xfrm>
          <a:prstGeom prst="rect">
            <a:avLst/>
          </a:prstGeom>
          <a:noFill/>
          <a:ln w="57150" cmpd="sng">
            <a:solidFill>
              <a:srgbClr val="AD010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/>
                <a:cs typeface="Comic Sans MS"/>
              </a:rPr>
              <a:t>d) E dopo aver interrotto la </a:t>
            </a:r>
            <a:r>
              <a:rPr lang="it-IT" dirty="0" err="1">
                <a:latin typeface="Comic Sans MS"/>
                <a:cs typeface="Comic Sans MS"/>
              </a:rPr>
              <a:t>tx</a:t>
            </a:r>
            <a:r>
              <a:rPr lang="it-IT" dirty="0">
                <a:latin typeface="Comic Sans MS"/>
                <a:cs typeface="Comic Sans MS"/>
              </a:rPr>
              <a:t> e fatto gli esami?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78138" y="5215947"/>
            <a:ext cx="230363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A12121"/>
                </a:solidFill>
                <a:latin typeface="Comic Sans MS"/>
              </a:rPr>
              <a:t>Coagulopatia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08689" y="3030071"/>
            <a:ext cx="4141008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it-IT" dirty="0" smtClean="0"/>
          </a:p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TACO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8138" y="4555812"/>
            <a:ext cx="247556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Alterazioni metaboliche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393169" y="1526780"/>
            <a:ext cx="7539163" cy="92333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Non migliora con diuretici. Spesso insufficienza respiratoria severa: contattare TI, iniziare supporto </a:t>
            </a:r>
            <a:r>
              <a:rPr lang="it-IT" dirty="0" err="1" smtClean="0">
                <a:latin typeface="Comic Sans MS"/>
                <a:cs typeface="Comic Sans MS"/>
              </a:rPr>
              <a:t>ventilatorio</a:t>
            </a:r>
            <a:r>
              <a:rPr lang="it-IT" dirty="0" smtClean="0">
                <a:latin typeface="Comic Sans MS"/>
                <a:cs typeface="Comic Sans MS"/>
              </a:rPr>
              <a:t> non invasivo. </a:t>
            </a:r>
          </a:p>
          <a:p>
            <a:r>
              <a:rPr lang="it-IT" dirty="0" smtClean="0">
                <a:latin typeface="Comic Sans MS"/>
                <a:cs typeface="Comic Sans MS"/>
              </a:rPr>
              <a:t>Spesso necessaria ventilazione meccanica previa intubazione OT.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8689" y="1732001"/>
            <a:ext cx="91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A12121"/>
                </a:solidFill>
                <a:latin typeface="Comic Sans MS"/>
              </a:rPr>
              <a:t>TRALI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428072" y="3307070"/>
            <a:ext cx="7447816" cy="369332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Diuretici; gestione edema polmonare cardiogeno; restrizione fluidi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17" name="Triangolo isoscele 16"/>
          <p:cNvSpPr/>
          <p:nvPr/>
        </p:nvSpPr>
        <p:spPr>
          <a:xfrm rot="16200000">
            <a:off x="1176704" y="1833896"/>
            <a:ext cx="291818" cy="158389"/>
          </a:xfrm>
          <a:prstGeom prst="triangle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riangolo isoscele 17"/>
          <p:cNvSpPr/>
          <p:nvPr/>
        </p:nvSpPr>
        <p:spPr>
          <a:xfrm rot="16200000">
            <a:off x="1190815" y="3416118"/>
            <a:ext cx="291818" cy="158389"/>
          </a:xfrm>
          <a:prstGeom prst="triangle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2257804" y="4814880"/>
            <a:ext cx="5348085" cy="646331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Correzione e monitoraggio; riduzione dell’</a:t>
            </a:r>
            <a:r>
              <a:rPr lang="it-IT" dirty="0" err="1" smtClean="0">
                <a:latin typeface="Comic Sans MS"/>
                <a:cs typeface="Comic Sans MS"/>
              </a:rPr>
              <a:t>imput</a:t>
            </a:r>
            <a:r>
              <a:rPr lang="it-IT" dirty="0" smtClean="0">
                <a:latin typeface="Comic Sans MS"/>
                <a:cs typeface="Comic Sans MS"/>
              </a:rPr>
              <a:t> trasfusionale, se possibile, nelle </a:t>
            </a:r>
            <a:r>
              <a:rPr lang="it-IT" dirty="0" err="1" smtClean="0">
                <a:latin typeface="Comic Sans MS"/>
                <a:cs typeface="Comic Sans MS"/>
              </a:rPr>
              <a:t>tx</a:t>
            </a:r>
            <a:r>
              <a:rPr lang="it-IT" dirty="0" smtClean="0">
                <a:latin typeface="Comic Sans MS"/>
                <a:cs typeface="Comic Sans MS"/>
              </a:rPr>
              <a:t> massive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20" name="Triangolo isoscele 19"/>
          <p:cNvSpPr/>
          <p:nvPr/>
        </p:nvSpPr>
        <p:spPr>
          <a:xfrm rot="16200000">
            <a:off x="2032700" y="4990843"/>
            <a:ext cx="291818" cy="158389"/>
          </a:xfrm>
          <a:prstGeom prst="triangle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2347644" y="6294422"/>
            <a:ext cx="6703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Comic Sans MS"/>
                <a:cs typeface="Comic Sans MS"/>
              </a:rPr>
              <a:t>AABB </a:t>
            </a:r>
            <a:r>
              <a:rPr lang="it-IT" sz="1200" i="1" dirty="0" err="1" smtClean="0">
                <a:latin typeface="Comic Sans MS"/>
                <a:cs typeface="Comic Sans MS"/>
              </a:rPr>
              <a:t>Circular</a:t>
            </a:r>
            <a:r>
              <a:rPr lang="it-IT" sz="1200" i="1" dirty="0" smtClean="0">
                <a:latin typeface="Comic Sans MS"/>
                <a:cs typeface="Comic Sans MS"/>
              </a:rPr>
              <a:t> of information for the use of human </a:t>
            </a:r>
            <a:r>
              <a:rPr lang="it-IT" sz="1200" i="1" dirty="0" err="1" smtClean="0">
                <a:latin typeface="Comic Sans MS"/>
                <a:cs typeface="Comic Sans MS"/>
              </a:rPr>
              <a:t>blood</a:t>
            </a:r>
            <a:r>
              <a:rPr lang="it-IT" sz="1200" i="1" dirty="0" smtClean="0">
                <a:latin typeface="Comic Sans MS"/>
                <a:cs typeface="Comic Sans MS"/>
              </a:rPr>
              <a:t> and </a:t>
            </a:r>
            <a:r>
              <a:rPr lang="it-IT" sz="1200" i="1" dirty="0" err="1" smtClean="0">
                <a:latin typeface="Comic Sans MS"/>
                <a:cs typeface="Comic Sans MS"/>
              </a:rPr>
              <a:t>blood</a:t>
            </a:r>
            <a:r>
              <a:rPr lang="it-IT" sz="1200" i="1" dirty="0" smtClean="0">
                <a:latin typeface="Comic Sans MS"/>
                <a:cs typeface="Comic Sans MS"/>
              </a:rPr>
              <a:t> </a:t>
            </a:r>
            <a:r>
              <a:rPr lang="it-IT" sz="1200" i="1" dirty="0" err="1" smtClean="0">
                <a:latin typeface="Comic Sans MS"/>
                <a:cs typeface="Comic Sans MS"/>
              </a:rPr>
              <a:t>components</a:t>
            </a:r>
            <a:r>
              <a:rPr lang="it-IT" sz="1200" i="1" dirty="0" smtClean="0">
                <a:latin typeface="Comic Sans MS"/>
                <a:cs typeface="Comic Sans MS"/>
              </a:rPr>
              <a:t>. </a:t>
            </a:r>
            <a:r>
              <a:rPr lang="it-IT" sz="1200" i="1" dirty="0" err="1" smtClean="0">
                <a:latin typeface="Comic Sans MS"/>
                <a:cs typeface="Comic Sans MS"/>
              </a:rPr>
              <a:t>Nov</a:t>
            </a:r>
            <a:r>
              <a:rPr lang="it-IT" sz="1200" i="1" dirty="0" smtClean="0">
                <a:latin typeface="Comic Sans MS"/>
                <a:cs typeface="Comic Sans MS"/>
              </a:rPr>
              <a:t> 2013</a:t>
            </a:r>
          </a:p>
          <a:p>
            <a:r>
              <a:rPr lang="it-IT" sz="1200" i="1" dirty="0" err="1" smtClean="0">
                <a:latin typeface="Comic Sans MS"/>
                <a:cs typeface="Comic Sans MS"/>
              </a:rPr>
              <a:t>www.aabb.org</a:t>
            </a:r>
            <a:endParaRPr lang="it-IT" sz="1200" i="1" dirty="0" smtClean="0">
              <a:latin typeface="Comic Sans MS"/>
              <a:cs typeface="Comic Sans MS"/>
            </a:endParaRPr>
          </a:p>
          <a:p>
            <a:endParaRPr lang="it-IT" sz="12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047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" grpId="0" animBg="1"/>
      <p:bldP spid="3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209036" y="908494"/>
            <a:ext cx="88502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charset="0"/>
              <a:buNone/>
            </a:pPr>
            <a:r>
              <a:rPr lang="it-IT" sz="1600" dirty="0" smtClean="0">
                <a:latin typeface="Comic Sans MS"/>
                <a:cs typeface="Comic Sans MS"/>
              </a:rPr>
              <a:t>Prima di iniziare verificare:</a:t>
            </a:r>
          </a:p>
          <a:p>
            <a:pPr>
              <a:buFont typeface="Monotype Sorts" charset="0"/>
              <a:buNone/>
            </a:pPr>
            <a:r>
              <a:rPr lang="it-IT" sz="1600" dirty="0">
                <a:latin typeface="Comic Sans MS"/>
                <a:cs typeface="Comic Sans MS"/>
              </a:rPr>
              <a:t>	</a:t>
            </a:r>
            <a:r>
              <a:rPr lang="it-IT" sz="1600" dirty="0" smtClean="0">
                <a:latin typeface="Comic Sans MS"/>
                <a:cs typeface="Comic Sans MS"/>
              </a:rPr>
              <a:t>1) corrispondenza dati identificativi del </a:t>
            </a:r>
            <a:r>
              <a:rPr lang="it-IT" sz="1600" dirty="0" err="1" smtClean="0">
                <a:latin typeface="Comic Sans MS"/>
                <a:cs typeface="Comic Sans MS"/>
              </a:rPr>
              <a:t>pts</a:t>
            </a:r>
            <a:r>
              <a:rPr lang="it-IT" sz="1600" dirty="0" smtClean="0">
                <a:latin typeface="Comic Sans MS"/>
                <a:cs typeface="Comic Sans MS"/>
              </a:rPr>
              <a:t> ad etichetta e modulo di 	accompagnamento della sacca</a:t>
            </a:r>
            <a:endParaRPr lang="it-IT" altLang="ja-JP" sz="1600" dirty="0">
              <a:latin typeface="Comic Sans MS"/>
              <a:cs typeface="Comic Sans MS"/>
            </a:endParaRPr>
          </a:p>
          <a:p>
            <a:r>
              <a:rPr lang="it-IT" sz="1600" dirty="0" smtClean="0">
                <a:latin typeface="Comic Sans MS"/>
                <a:cs typeface="Comic Sans MS"/>
              </a:rPr>
              <a:t>	2) corrispondenza gruppo AB0 ed Rh e numero di sacca su sacca, etichetta e modulo 	di accompagnamento.</a:t>
            </a:r>
          </a:p>
          <a:p>
            <a:r>
              <a:rPr lang="it-IT" sz="1600" dirty="0" smtClean="0">
                <a:latin typeface="Comic Sans MS"/>
                <a:cs typeface="Comic Sans MS"/>
              </a:rPr>
              <a:t>	3)</a:t>
            </a:r>
            <a:r>
              <a:rPr lang="it-IT" sz="1600" dirty="0">
                <a:latin typeface="Comic Sans MS"/>
                <a:cs typeface="Comic Sans MS"/>
              </a:rPr>
              <a:t> che la sacca non sia scaduta, non mostri segni di danneggiamento, di emolisi o un </a:t>
            </a:r>
            <a:r>
              <a:rPr lang="it-IT" sz="1600" dirty="0" smtClean="0">
                <a:latin typeface="Comic Sans MS"/>
                <a:cs typeface="Comic Sans MS"/>
              </a:rPr>
              <a:t>	colore </a:t>
            </a:r>
            <a:r>
              <a:rPr lang="it-IT" sz="1600" dirty="0">
                <a:latin typeface="Comic Sans MS"/>
                <a:cs typeface="Comic Sans MS"/>
              </a:rPr>
              <a:t>insolito</a:t>
            </a:r>
          </a:p>
          <a:p>
            <a:endParaRPr lang="it-IT" sz="1600" dirty="0" smtClean="0">
              <a:latin typeface="Comic Sans MS"/>
              <a:cs typeface="Comic Sans MS"/>
            </a:endParaRPr>
          </a:p>
          <a:p>
            <a:pPr algn="ctr"/>
            <a:r>
              <a:rPr lang="it-IT" sz="1600" b="1" u="sng" dirty="0" smtClean="0">
                <a:latin typeface="Comic Sans MS"/>
                <a:cs typeface="Comic Sans MS"/>
              </a:rPr>
              <a:t>SE </a:t>
            </a:r>
            <a:r>
              <a:rPr lang="it-IT" sz="1600" b="1" u="sng" dirty="0">
                <a:latin typeface="Comic Sans MS"/>
                <a:cs typeface="Comic Sans MS"/>
              </a:rPr>
              <a:t>VI SONO DISCREPANZE LA SACCA NON DEVE ESSERE TRASFUSA</a:t>
            </a:r>
            <a:endParaRPr lang="it-IT" sz="1600" b="1" dirty="0">
              <a:latin typeface="Comic Sans MS"/>
              <a:cs typeface="Comic Sans M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0591" y="4237548"/>
            <a:ext cx="81024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600" dirty="0" smtClean="0">
                <a:latin typeface="Comic Sans MS"/>
                <a:cs typeface="Comic Sans MS"/>
              </a:rPr>
              <a:t>Non esporre le sacche a fonti di calore o traumatismi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latin typeface="Comic Sans MS"/>
                <a:cs typeface="Comic Sans MS"/>
              </a:rPr>
              <a:t>Non conservare in reparto per più di 30 minuti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latin typeface="Comic Sans MS"/>
                <a:cs typeface="Comic Sans MS"/>
              </a:rPr>
              <a:t>Non aggiungere all’emocomponente farmaci o liquidi diversi dalla soluzione fisiologica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latin typeface="Comic Sans MS"/>
                <a:cs typeface="Comic Sans MS"/>
              </a:rPr>
              <a:t>Non infondere attraverso set contenenti liquidi ipotonici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24667" y="382044"/>
            <a:ext cx="4205111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QUARTA DOMANDA: Come evitarle? 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19757" y="12890"/>
            <a:ext cx="258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Comic Sans MS"/>
                <a:cs typeface="Comic Sans MS"/>
              </a:rPr>
              <a:t>Reazioni Immediate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071178" y="0"/>
            <a:ext cx="1146807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&lt; 24h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51430" y="3216818"/>
            <a:ext cx="7182555" cy="369332"/>
          </a:xfrm>
          <a:prstGeom prst="rect">
            <a:avLst/>
          </a:prstGeom>
          <a:solidFill>
            <a:srgbClr val="A12121"/>
          </a:solidFill>
          <a:ln>
            <a:solidFill>
              <a:srgbClr val="A1212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FF"/>
                </a:solidFill>
                <a:latin typeface="Comic Sans MS"/>
              </a:rPr>
              <a:t>Prevenzione </a:t>
            </a:r>
            <a:r>
              <a:rPr lang="it-IT" b="1" dirty="0" err="1" smtClean="0">
                <a:solidFill>
                  <a:srgbClr val="FFFFFF"/>
                </a:solidFill>
                <a:latin typeface="Comic Sans MS"/>
              </a:rPr>
              <a:t>Mistrasfusion</a:t>
            </a:r>
            <a:r>
              <a:rPr lang="it-IT" b="1" dirty="0" smtClean="0">
                <a:solidFill>
                  <a:srgbClr val="FFFFFF"/>
                </a:solidFill>
                <a:latin typeface="Comic Sans MS"/>
              </a:rPr>
              <a:t>/Emolisi acuta </a:t>
            </a:r>
            <a:r>
              <a:rPr lang="it-IT" b="1" dirty="0" err="1" smtClean="0">
                <a:solidFill>
                  <a:srgbClr val="FFFFFF"/>
                </a:solidFill>
                <a:latin typeface="Comic Sans MS"/>
              </a:rPr>
              <a:t>immunomediata</a:t>
            </a:r>
            <a:r>
              <a:rPr lang="it-IT" b="1" dirty="0">
                <a:solidFill>
                  <a:srgbClr val="FFFFFF"/>
                </a:solidFill>
                <a:latin typeface="Comic Sans MS"/>
              </a:rPr>
              <a:t> 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636889" y="5645653"/>
            <a:ext cx="5356929" cy="369332"/>
          </a:xfrm>
          <a:prstGeom prst="rect">
            <a:avLst/>
          </a:prstGeom>
          <a:solidFill>
            <a:srgbClr val="A12121"/>
          </a:solidFill>
          <a:ln>
            <a:solidFill>
              <a:srgbClr val="A1212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FF"/>
                </a:solidFill>
                <a:latin typeface="Comic Sans MS"/>
              </a:rPr>
              <a:t>Prevenzione emolisi acuta non </a:t>
            </a:r>
            <a:r>
              <a:rPr lang="it-IT" b="1" dirty="0" err="1" smtClean="0">
                <a:solidFill>
                  <a:srgbClr val="FFFFFF"/>
                </a:solidFill>
                <a:latin typeface="Comic Sans MS"/>
              </a:rPr>
              <a:t>immunomediata</a:t>
            </a:r>
            <a:r>
              <a:rPr lang="it-IT" b="1" dirty="0">
                <a:solidFill>
                  <a:srgbClr val="FFFFFF"/>
                </a:solidFill>
                <a:latin typeface="Comic Sans MS"/>
              </a:rPr>
              <a:t> 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417061" y="6348778"/>
            <a:ext cx="18169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i="1" dirty="0">
                <a:solidFill>
                  <a:prstClr val="black"/>
                </a:solidFill>
                <a:latin typeface="Comic Sans MS"/>
                <a:cs typeface="Comic Sans MS"/>
              </a:rPr>
              <a:t> il buon uso del sangue</a:t>
            </a:r>
          </a:p>
        </p:txBody>
      </p:sp>
    </p:spTree>
    <p:extLst>
      <p:ext uri="{BB962C8B-B14F-4D97-AF65-F5344CB8AC3E}">
        <p14:creationId xmlns:p14="http://schemas.microsoft.com/office/powerpoint/2010/main" val="410818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9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19758" y="382044"/>
            <a:ext cx="2585440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Inoltre…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19757" y="12890"/>
            <a:ext cx="258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Comic Sans MS"/>
                <a:cs typeface="Comic Sans MS"/>
              </a:rPr>
              <a:t>Reazioni Immediate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071178" y="0"/>
            <a:ext cx="1146807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&lt; 24h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46668" y="1205044"/>
            <a:ext cx="7817556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2400"/>
              </a:spcAft>
              <a:buClr>
                <a:srgbClr val="A12121"/>
              </a:buClr>
              <a:buFont typeface="Wingdings" charset="2"/>
              <a:buChar char="v"/>
            </a:pPr>
            <a:r>
              <a:rPr lang="it-IT" sz="2000" dirty="0" smtClean="0">
                <a:latin typeface="Comic Sans MS"/>
                <a:cs typeface="Comic Sans MS"/>
              </a:rPr>
              <a:t>Le reazioni avverse alle trasfusioni sono più spesso dose-dipendenti, quindi mantenere inizialmente una velocità di infusione bassa:  </a:t>
            </a:r>
            <a:r>
              <a:rPr lang="it-IT" altLang="ja-JP" sz="2000" dirty="0" smtClean="0">
                <a:latin typeface="Comic Sans MS"/>
                <a:cs typeface="Comic Sans MS"/>
              </a:rPr>
              <a:t>15 – </a:t>
            </a:r>
            <a:r>
              <a:rPr lang="it-IT" altLang="ja-JP" sz="2000" dirty="0" smtClean="0">
                <a:latin typeface="Comic Sans MS"/>
                <a:cs typeface="Comic Sans MS"/>
              </a:rPr>
              <a:t>20 </a:t>
            </a:r>
            <a:r>
              <a:rPr lang="it-IT" altLang="ja-JP" sz="2000" dirty="0" smtClean="0">
                <a:latin typeface="Comic Sans MS"/>
                <a:cs typeface="Comic Sans MS"/>
              </a:rPr>
              <a:t>ml durante i primi 15 minuti (circa 25 </a:t>
            </a:r>
            <a:r>
              <a:rPr lang="it-IT" altLang="ja-JP" sz="2000" dirty="0" err="1" smtClean="0">
                <a:latin typeface="Comic Sans MS"/>
                <a:cs typeface="Comic Sans MS"/>
              </a:rPr>
              <a:t>gtt</a:t>
            </a:r>
            <a:r>
              <a:rPr lang="it-IT" altLang="ja-JP" sz="2000" dirty="0" smtClean="0">
                <a:latin typeface="Comic Sans MS"/>
                <a:cs typeface="Comic Sans MS"/>
              </a:rPr>
              <a:t>/minuto)</a:t>
            </a:r>
          </a:p>
          <a:p>
            <a:pPr marL="285750" indent="-285750">
              <a:lnSpc>
                <a:spcPct val="90000"/>
              </a:lnSpc>
              <a:spcAft>
                <a:spcPts val="2400"/>
              </a:spcAft>
              <a:buClr>
                <a:srgbClr val="A12121"/>
              </a:buClr>
              <a:buFont typeface="Wingdings" charset="2"/>
              <a:buChar char="v"/>
            </a:pPr>
            <a:r>
              <a:rPr lang="it-IT" sz="2000" dirty="0" smtClean="0">
                <a:latin typeface="Comic Sans MS"/>
                <a:cs typeface="Comic Sans MS"/>
              </a:rPr>
              <a:t>Successivamente possibile </a:t>
            </a:r>
            <a:r>
              <a:rPr lang="it-IT" altLang="ja-JP" sz="2000" dirty="0" smtClean="0">
                <a:latin typeface="Comic Sans MS"/>
                <a:cs typeface="Comic Sans MS"/>
              </a:rPr>
              <a:t>aumentare a 60/80 </a:t>
            </a:r>
            <a:r>
              <a:rPr lang="it-IT" altLang="ja-JP" sz="2000" dirty="0" err="1" smtClean="0">
                <a:latin typeface="Comic Sans MS"/>
                <a:cs typeface="Comic Sans MS"/>
              </a:rPr>
              <a:t>gtt</a:t>
            </a:r>
            <a:r>
              <a:rPr lang="it-IT" altLang="ja-JP" sz="2000" dirty="0" smtClean="0">
                <a:latin typeface="Comic Sans MS"/>
                <a:cs typeface="Comic Sans MS"/>
              </a:rPr>
              <a:t>/minuto</a:t>
            </a:r>
          </a:p>
          <a:p>
            <a:pPr marL="285750" indent="-285750">
              <a:lnSpc>
                <a:spcPct val="90000"/>
              </a:lnSpc>
              <a:spcAft>
                <a:spcPts val="2400"/>
              </a:spcAft>
              <a:buClr>
                <a:srgbClr val="A12121"/>
              </a:buClr>
              <a:buFont typeface="Wingdings" charset="2"/>
              <a:buChar char="v"/>
            </a:pPr>
            <a:r>
              <a:rPr lang="it-IT" sz="2000" dirty="0" smtClean="0">
                <a:latin typeface="Comic Sans MS"/>
                <a:cs typeface="Comic Sans MS"/>
              </a:rPr>
              <a:t>La maggior parte delle trasfusioni si conclude entro 2 ore</a:t>
            </a:r>
          </a:p>
          <a:p>
            <a:pPr marL="285750" indent="-285750">
              <a:lnSpc>
                <a:spcPct val="90000"/>
              </a:lnSpc>
              <a:spcAft>
                <a:spcPts val="2400"/>
              </a:spcAft>
              <a:buClr>
                <a:srgbClr val="A12121"/>
              </a:buClr>
              <a:buFont typeface="Wingdings" charset="2"/>
              <a:buChar char="v"/>
            </a:pPr>
            <a:r>
              <a:rPr lang="it-IT" sz="2000" dirty="0">
                <a:latin typeface="Comic Sans MS"/>
                <a:cs typeface="Comic Sans MS"/>
              </a:rPr>
              <a:t>N</a:t>
            </a:r>
            <a:r>
              <a:rPr lang="it-IT" sz="2000" dirty="0" smtClean="0">
                <a:latin typeface="Comic Sans MS"/>
                <a:cs typeface="Comic Sans MS"/>
              </a:rPr>
              <a:t>on superare la durata di 4 ore  (rischio di proliferazione batterica)</a:t>
            </a:r>
          </a:p>
          <a:p>
            <a:pPr marL="285750" indent="-285750">
              <a:lnSpc>
                <a:spcPct val="90000"/>
              </a:lnSpc>
              <a:spcAft>
                <a:spcPts val="2400"/>
              </a:spcAft>
              <a:buClr>
                <a:srgbClr val="A12121"/>
              </a:buClr>
              <a:buFont typeface="Wingdings" charset="2"/>
              <a:buChar char="v"/>
            </a:pPr>
            <a:r>
              <a:rPr lang="it-IT" sz="2000" dirty="0" smtClean="0">
                <a:latin typeface="Comic Sans MS"/>
                <a:cs typeface="Comic Sans MS"/>
              </a:rPr>
              <a:t>Nei primi 15 </a:t>
            </a:r>
            <a:r>
              <a:rPr lang="it-IT" sz="2000" dirty="0" err="1" smtClean="0">
                <a:latin typeface="Comic Sans MS"/>
                <a:cs typeface="Comic Sans MS"/>
              </a:rPr>
              <a:t>min</a:t>
            </a:r>
            <a:r>
              <a:rPr lang="it-IT" sz="2000" dirty="0" smtClean="0">
                <a:latin typeface="Comic Sans MS"/>
                <a:cs typeface="Comic Sans MS"/>
              </a:rPr>
              <a:t> effettuare monitoraggio clinico ravvicinato del soggetto trasfuso, quindi ricontrollarlo durante ed al termine della </a:t>
            </a:r>
            <a:r>
              <a:rPr lang="it-IT" sz="2000" dirty="0" err="1" smtClean="0">
                <a:latin typeface="Comic Sans MS"/>
                <a:cs typeface="Comic Sans MS"/>
              </a:rPr>
              <a:t>tx</a:t>
            </a:r>
            <a:r>
              <a:rPr lang="it-IT" sz="2000" dirty="0">
                <a:latin typeface="Comic Sans MS"/>
                <a:cs typeface="Comic Sans MS"/>
              </a:rPr>
              <a:t> </a:t>
            </a:r>
            <a:r>
              <a:rPr lang="it-IT" sz="2000" dirty="0" smtClean="0">
                <a:latin typeface="Comic Sans MS"/>
                <a:cs typeface="Comic Sans MS"/>
              </a:rPr>
              <a:t>registrando i dati e gli orari in cartella</a:t>
            </a:r>
            <a:endParaRPr lang="it-IT" sz="2000" dirty="0">
              <a:latin typeface="Comic Sans MS"/>
              <a:cs typeface="Comic Sans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417061" y="6348778"/>
            <a:ext cx="18169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i="1" dirty="0">
                <a:solidFill>
                  <a:prstClr val="black"/>
                </a:solidFill>
                <a:latin typeface="Comic Sans MS"/>
                <a:cs typeface="Comic Sans MS"/>
              </a:rPr>
              <a:t> il buon uso del sangue</a:t>
            </a:r>
          </a:p>
        </p:txBody>
      </p:sp>
    </p:spTree>
    <p:extLst>
      <p:ext uri="{BB962C8B-B14F-4D97-AF65-F5344CB8AC3E}">
        <p14:creationId xmlns:p14="http://schemas.microsoft.com/office/powerpoint/2010/main" val="34186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261110" y="5229079"/>
            <a:ext cx="89163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TACO</a:t>
            </a:r>
          </a:p>
        </p:txBody>
      </p:sp>
      <p:sp>
        <p:nvSpPr>
          <p:cNvPr id="7" name="Rettangolo 6"/>
          <p:cNvSpPr/>
          <p:nvPr/>
        </p:nvSpPr>
        <p:spPr>
          <a:xfrm>
            <a:off x="4237597" y="4301169"/>
            <a:ext cx="91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A12121"/>
                </a:solidFill>
                <a:latin typeface="Comic Sans MS"/>
              </a:rPr>
              <a:t>TRALI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956465" y="866030"/>
            <a:ext cx="396095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Contaminazione batterica/sepsi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609810" y="3272618"/>
            <a:ext cx="4141008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Allergia/anafilassi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96724" y="2390033"/>
            <a:ext cx="39599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Febbre non emolitica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624667" y="382044"/>
            <a:ext cx="4205111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QUARTA DOMANDA: Come evitarle? 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319757" y="12890"/>
            <a:ext cx="258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Comic Sans MS"/>
                <a:cs typeface="Comic Sans MS"/>
              </a:rPr>
              <a:t>Reazioni Immediate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071178" y="0"/>
            <a:ext cx="1146807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&lt; 24h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58169" y="1235362"/>
            <a:ext cx="7512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charset="0"/>
              <a:buNone/>
            </a:pPr>
            <a:r>
              <a:rPr lang="it-IT" sz="1600" dirty="0" smtClean="0">
                <a:latin typeface="Comic Sans MS"/>
                <a:cs typeface="Comic Sans MS"/>
              </a:rPr>
              <a:t>Durante la donazione: raccolta “da un solo braccio”</a:t>
            </a:r>
          </a:p>
          <a:p>
            <a:pPr>
              <a:buFont typeface="Monotype Sorts" charset="0"/>
              <a:buNone/>
            </a:pPr>
            <a:r>
              <a:rPr lang="it-IT" sz="1600" dirty="0" smtClean="0">
                <a:latin typeface="Comic Sans MS"/>
                <a:cs typeface="Comic Sans MS"/>
              </a:rPr>
              <a:t>				   colture batteriche dal sito di prelievo</a:t>
            </a:r>
          </a:p>
          <a:p>
            <a:pPr>
              <a:buFont typeface="Monotype Sorts" charset="0"/>
              <a:buNone/>
            </a:pPr>
            <a:r>
              <a:rPr lang="it-IT" sz="1600" dirty="0" smtClean="0">
                <a:latin typeface="Comic Sans MS"/>
                <a:cs typeface="Comic Sans MS"/>
              </a:rPr>
              <a:t>Prima del rilascio dell’unità: test batteriologici</a:t>
            </a:r>
          </a:p>
          <a:p>
            <a:pPr>
              <a:buFont typeface="Monotype Sorts" charset="0"/>
              <a:buNone/>
            </a:pPr>
            <a:r>
              <a:rPr lang="it-IT" sz="1600" dirty="0">
                <a:latin typeface="Comic Sans MS"/>
                <a:cs typeface="Comic Sans MS"/>
              </a:rPr>
              <a:t>	</a:t>
            </a:r>
            <a:r>
              <a:rPr lang="it-IT" sz="1600" dirty="0" smtClean="0">
                <a:latin typeface="Comic Sans MS"/>
                <a:cs typeface="Comic Sans MS"/>
              </a:rPr>
              <a:t>				    eventuali trattamenti di inattivazione dei patogeni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848552" y="2744007"/>
            <a:ext cx="6901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charset="0"/>
              <a:buNone/>
            </a:pPr>
            <a:r>
              <a:rPr lang="it-IT" sz="1600" dirty="0" smtClean="0">
                <a:latin typeface="Comic Sans MS"/>
                <a:cs typeface="Comic Sans MS"/>
              </a:rPr>
              <a:t>Infusione di emoderivati </a:t>
            </a:r>
            <a:r>
              <a:rPr lang="it-IT" sz="1600" b="1" u="sng" dirty="0" err="1" smtClean="0">
                <a:latin typeface="Comic Sans MS"/>
                <a:cs typeface="Comic Sans MS"/>
              </a:rPr>
              <a:t>leucodepleti</a:t>
            </a:r>
            <a:r>
              <a:rPr lang="it-IT" sz="1600" dirty="0" smtClean="0">
                <a:latin typeface="Comic Sans MS"/>
                <a:cs typeface="Comic Sans MS"/>
              </a:rPr>
              <a:t>. Assenti test predittivi.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96333" y="3685674"/>
            <a:ext cx="8988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Comic Sans MS"/>
                <a:cs typeface="Comic Sans MS"/>
              </a:rPr>
              <a:t>Emocomponenti </a:t>
            </a:r>
            <a:r>
              <a:rPr lang="it-IT" sz="1600" b="1" u="sng" dirty="0">
                <a:latin typeface="Comic Sans MS"/>
                <a:cs typeface="Comic Sans MS"/>
              </a:rPr>
              <a:t>lavati</a:t>
            </a:r>
            <a:r>
              <a:rPr lang="it-IT" sz="1600" dirty="0">
                <a:latin typeface="Comic Sans MS"/>
                <a:cs typeface="Comic Sans MS"/>
              </a:rPr>
              <a:t> oppure da donatore </a:t>
            </a:r>
            <a:r>
              <a:rPr lang="it-IT" sz="1600" dirty="0" err="1" smtClean="0">
                <a:latin typeface="Comic Sans MS"/>
                <a:cs typeface="Comic Sans MS"/>
              </a:rPr>
              <a:t>IgAD</a:t>
            </a:r>
            <a:r>
              <a:rPr lang="it-IT" sz="1600" dirty="0" smtClean="0">
                <a:latin typeface="Comic Sans MS"/>
                <a:cs typeface="Comic Sans MS"/>
              </a:rPr>
              <a:t>. Stretta osservazione  nei primi 15 min. </a:t>
            </a:r>
            <a:r>
              <a:rPr lang="it-IT" sz="1600" dirty="0">
                <a:latin typeface="Comic Sans MS"/>
                <a:cs typeface="Comic Sans MS"/>
              </a:rPr>
              <a:t>Assenti test predittivi.</a:t>
            </a:r>
          </a:p>
          <a:p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35000" y="4601337"/>
            <a:ext cx="839611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PFC o </a:t>
            </a:r>
            <a:r>
              <a:rPr lang="it-IT" sz="1600" dirty="0">
                <a:latin typeface="Comic Sans MS"/>
                <a:cs typeface="Comic Sans MS"/>
              </a:rPr>
              <a:t>PLT solo da donatori maschi o donne </a:t>
            </a:r>
            <a:r>
              <a:rPr lang="it-IT" sz="1600" dirty="0" smtClean="0">
                <a:latin typeface="Comic Sans MS"/>
                <a:cs typeface="Comic Sans MS"/>
              </a:rPr>
              <a:t>nullipare (TRALI da anti-GB del donatore)</a:t>
            </a:r>
          </a:p>
          <a:p>
            <a:r>
              <a:rPr lang="it-IT" sz="1600" dirty="0" smtClean="0">
                <a:latin typeface="Comic Sans MS"/>
                <a:cs typeface="Comic Sans MS"/>
              </a:rPr>
              <a:t>Emoderivati </a:t>
            </a:r>
            <a:r>
              <a:rPr lang="it-IT" sz="1600" b="1" u="sng" dirty="0" err="1" smtClean="0">
                <a:latin typeface="Comic Sans MS"/>
                <a:cs typeface="Comic Sans MS"/>
              </a:rPr>
              <a:t>leucodepleti</a:t>
            </a:r>
            <a:r>
              <a:rPr lang="it-IT" sz="1600" dirty="0" smtClean="0">
                <a:latin typeface="Comic Sans MS"/>
                <a:cs typeface="Comic Sans MS"/>
              </a:rPr>
              <a:t> (TRALI da anticorpi del ricevente anti-GB del donatore)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82223" y="5647429"/>
            <a:ext cx="8607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Dosaggi di sangue ed emoderivati corretti (specie nel lattante). Dosi e velocità ridotte.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347644" y="6294422"/>
            <a:ext cx="6703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Comic Sans MS"/>
                <a:cs typeface="Comic Sans MS"/>
              </a:rPr>
              <a:t>AABB </a:t>
            </a:r>
            <a:r>
              <a:rPr lang="it-IT" sz="1200" i="1" dirty="0" err="1" smtClean="0">
                <a:latin typeface="Comic Sans MS"/>
                <a:cs typeface="Comic Sans MS"/>
              </a:rPr>
              <a:t>Circular</a:t>
            </a:r>
            <a:r>
              <a:rPr lang="it-IT" sz="1200" i="1" dirty="0" smtClean="0">
                <a:latin typeface="Comic Sans MS"/>
                <a:cs typeface="Comic Sans MS"/>
              </a:rPr>
              <a:t> of information for the use of human </a:t>
            </a:r>
            <a:r>
              <a:rPr lang="it-IT" sz="1200" i="1" dirty="0" err="1" smtClean="0">
                <a:latin typeface="Comic Sans MS"/>
                <a:cs typeface="Comic Sans MS"/>
              </a:rPr>
              <a:t>blood</a:t>
            </a:r>
            <a:r>
              <a:rPr lang="it-IT" sz="1200" i="1" dirty="0" smtClean="0">
                <a:latin typeface="Comic Sans MS"/>
                <a:cs typeface="Comic Sans MS"/>
              </a:rPr>
              <a:t> and </a:t>
            </a:r>
            <a:r>
              <a:rPr lang="it-IT" sz="1200" i="1" dirty="0" err="1" smtClean="0">
                <a:latin typeface="Comic Sans MS"/>
                <a:cs typeface="Comic Sans MS"/>
              </a:rPr>
              <a:t>blood</a:t>
            </a:r>
            <a:r>
              <a:rPr lang="it-IT" sz="1200" i="1" dirty="0" smtClean="0">
                <a:latin typeface="Comic Sans MS"/>
                <a:cs typeface="Comic Sans MS"/>
              </a:rPr>
              <a:t> </a:t>
            </a:r>
            <a:r>
              <a:rPr lang="it-IT" sz="1200" i="1" dirty="0" err="1" smtClean="0">
                <a:latin typeface="Comic Sans MS"/>
                <a:cs typeface="Comic Sans MS"/>
              </a:rPr>
              <a:t>components</a:t>
            </a:r>
            <a:r>
              <a:rPr lang="it-IT" sz="1200" i="1" dirty="0" smtClean="0">
                <a:latin typeface="Comic Sans MS"/>
                <a:cs typeface="Comic Sans MS"/>
              </a:rPr>
              <a:t>. </a:t>
            </a:r>
            <a:r>
              <a:rPr lang="it-IT" sz="1200" i="1" dirty="0" err="1" smtClean="0">
                <a:latin typeface="Comic Sans MS"/>
                <a:cs typeface="Comic Sans MS"/>
              </a:rPr>
              <a:t>Nov</a:t>
            </a:r>
            <a:r>
              <a:rPr lang="it-IT" sz="1200" i="1" dirty="0" smtClean="0">
                <a:latin typeface="Comic Sans MS"/>
                <a:cs typeface="Comic Sans MS"/>
              </a:rPr>
              <a:t> 2013</a:t>
            </a:r>
          </a:p>
          <a:p>
            <a:r>
              <a:rPr lang="it-IT" sz="1200" i="1" dirty="0" err="1" smtClean="0">
                <a:latin typeface="Comic Sans MS"/>
                <a:cs typeface="Comic Sans MS"/>
              </a:rPr>
              <a:t>www.aabb.org</a:t>
            </a:r>
            <a:endParaRPr lang="it-IT" sz="1200" i="1" dirty="0" smtClean="0">
              <a:latin typeface="Comic Sans MS"/>
              <a:cs typeface="Comic Sans MS"/>
            </a:endParaRPr>
          </a:p>
          <a:p>
            <a:endParaRPr lang="it-IT" sz="12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8873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791196" y="236023"/>
            <a:ext cx="6781800" cy="888121"/>
          </a:xfrm>
        </p:spPr>
        <p:txBody>
          <a:bodyPr/>
          <a:lstStyle/>
          <a:p>
            <a:r>
              <a:rPr lang="it-IT" sz="3600" b="1" dirty="0">
                <a:solidFill>
                  <a:srgbClr val="A12121"/>
                </a:solidFill>
                <a:latin typeface="Comic Sans MS" charset="0"/>
              </a:rPr>
              <a:t>I</a:t>
            </a:r>
            <a:r>
              <a:rPr lang="it-IT" sz="3600" b="1" dirty="0" smtClean="0">
                <a:solidFill>
                  <a:srgbClr val="A12121"/>
                </a:solidFill>
                <a:latin typeface="Comic Sans MS" charset="0"/>
              </a:rPr>
              <a:t>ntroduzione</a:t>
            </a:r>
            <a:endParaRPr lang="it-IT" sz="3600" b="1" dirty="0">
              <a:solidFill>
                <a:srgbClr val="A12121"/>
              </a:solidFill>
              <a:latin typeface="Comic Sans MS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38943" y="1645714"/>
            <a:ext cx="7367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Comic Sans MS" charset="0"/>
              </a:rPr>
              <a:t>La trasfusione di emocomponenti gioca un ruolo terapeutico essenziale in diverse condizioni mediche e/o chirurgiche</a:t>
            </a:r>
          </a:p>
          <a:p>
            <a:endParaRPr lang="it-IT" b="1" dirty="0">
              <a:latin typeface="Comic Sans MS" charset="0"/>
            </a:endParaRPr>
          </a:p>
          <a:p>
            <a:endParaRPr lang="it-IT" b="1" dirty="0" smtClean="0">
              <a:latin typeface="Comic Sans MS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38943" y="2523210"/>
            <a:ext cx="7367480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b="1" dirty="0" smtClean="0">
                <a:latin typeface="Comic Sans MS"/>
                <a:cs typeface="Comic Sans MS"/>
              </a:rPr>
              <a:t>EMOCOMPONENTI: parti del sangue che possono essere ottenute con tecniche semplici in un Centro Trasfusionale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it-IT" dirty="0" smtClean="0"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it-IT" dirty="0" smtClean="0"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dirty="0" smtClean="0">
                <a:latin typeface="Comic Sans MS"/>
                <a:cs typeface="Comic Sans MS"/>
              </a:rPr>
              <a:t>Globuli rossi (Sangue intero, Emazie concentrate, Aferesi di GR)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it-IT" dirty="0" smtClean="0"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</a:pPr>
            <a:r>
              <a:rPr lang="it-IT" dirty="0" smtClean="0">
                <a:latin typeface="Comic Sans MS"/>
                <a:cs typeface="Comic Sans MS"/>
              </a:rPr>
              <a:t>-Plasma (Plasma fresco congelato, Plasma </a:t>
            </a:r>
            <a:r>
              <a:rPr lang="it-IT" dirty="0" err="1" smtClean="0">
                <a:latin typeface="Comic Sans MS"/>
                <a:cs typeface="Comic Sans MS"/>
              </a:rPr>
              <a:t>crioprecipitato</a:t>
            </a:r>
            <a:r>
              <a:rPr lang="it-IT" dirty="0" smtClean="0">
                <a:latin typeface="Comic Sans MS"/>
                <a:cs typeface="Comic Sans MS"/>
              </a:rPr>
              <a:t> ridotto, altri)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it-IT" dirty="0" smtClean="0"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dirty="0" err="1" smtClean="0">
                <a:latin typeface="Comic Sans MS"/>
                <a:cs typeface="Comic Sans MS"/>
              </a:rPr>
              <a:t>Crioprecipitati</a:t>
            </a:r>
            <a:r>
              <a:rPr lang="it-IT" dirty="0" smtClean="0">
                <a:latin typeface="Comic Sans MS"/>
                <a:cs typeface="Comic Sans MS"/>
              </a:rPr>
              <a:t> (</a:t>
            </a:r>
            <a:r>
              <a:rPr lang="it-IT" dirty="0" err="1" smtClean="0">
                <a:latin typeface="Comic Sans MS"/>
                <a:cs typeface="Comic Sans MS"/>
              </a:rPr>
              <a:t>Crioprecipitato</a:t>
            </a:r>
            <a:r>
              <a:rPr lang="it-IT" dirty="0" smtClean="0">
                <a:latin typeface="Comic Sans MS"/>
                <a:cs typeface="Comic Sans MS"/>
              </a:rPr>
              <a:t> antiemofilico: Fibrinogeno, </a:t>
            </a:r>
            <a:r>
              <a:rPr lang="it-IT" dirty="0" err="1" smtClean="0">
                <a:latin typeface="Comic Sans MS"/>
                <a:cs typeface="Comic Sans MS"/>
              </a:rPr>
              <a:t>Fibronectina</a:t>
            </a:r>
            <a:r>
              <a:rPr lang="it-IT" dirty="0" smtClean="0">
                <a:latin typeface="Comic Sans MS"/>
                <a:cs typeface="Comic Sans MS"/>
              </a:rPr>
              <a:t> e Fattori VIII, XIII, </a:t>
            </a:r>
            <a:r>
              <a:rPr lang="it-IT" dirty="0" err="1" smtClean="0">
                <a:latin typeface="Comic Sans MS"/>
                <a:cs typeface="Comic Sans MS"/>
              </a:rPr>
              <a:t>vWF</a:t>
            </a:r>
            <a:r>
              <a:rPr lang="it-IT" dirty="0" smtClean="0">
                <a:latin typeface="Comic Sans MS"/>
                <a:cs typeface="Comic Sans MS"/>
              </a:rPr>
              <a:t>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it-IT" dirty="0" smtClean="0"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dirty="0">
                <a:latin typeface="Comic Sans MS"/>
                <a:cs typeface="Comic Sans MS"/>
              </a:rPr>
              <a:t>P</a:t>
            </a:r>
            <a:r>
              <a:rPr lang="it-IT" dirty="0" smtClean="0">
                <a:latin typeface="Comic Sans MS"/>
                <a:cs typeface="Comic Sans MS"/>
              </a:rPr>
              <a:t>iastrine (Pool piastrinici, Aferesi di PLT)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72081" y="6237621"/>
            <a:ext cx="707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latin typeface="Comic Sans MS"/>
                <a:cs typeface="Comic Sans MS"/>
              </a:rPr>
              <a:t>AABB </a:t>
            </a:r>
            <a:r>
              <a:rPr lang="it-IT" sz="1200" i="1" dirty="0" err="1" smtClean="0">
                <a:latin typeface="Comic Sans MS"/>
                <a:cs typeface="Comic Sans MS"/>
              </a:rPr>
              <a:t>Circular</a:t>
            </a:r>
            <a:r>
              <a:rPr lang="it-IT" sz="1200" i="1" dirty="0" smtClean="0">
                <a:latin typeface="Comic Sans MS"/>
                <a:cs typeface="Comic Sans MS"/>
              </a:rPr>
              <a:t> of information for the use of human </a:t>
            </a:r>
            <a:r>
              <a:rPr lang="it-IT" sz="1200" i="1" dirty="0" err="1" smtClean="0">
                <a:latin typeface="Comic Sans MS"/>
                <a:cs typeface="Comic Sans MS"/>
              </a:rPr>
              <a:t>blood</a:t>
            </a:r>
            <a:r>
              <a:rPr lang="it-IT" sz="1200" i="1" dirty="0" smtClean="0">
                <a:latin typeface="Comic Sans MS"/>
                <a:cs typeface="Comic Sans MS"/>
              </a:rPr>
              <a:t> and </a:t>
            </a:r>
            <a:r>
              <a:rPr lang="it-IT" sz="1200" i="1" dirty="0" err="1" smtClean="0">
                <a:latin typeface="Comic Sans MS"/>
                <a:cs typeface="Comic Sans MS"/>
              </a:rPr>
              <a:t>blood</a:t>
            </a:r>
            <a:r>
              <a:rPr lang="it-IT" sz="1200" i="1" dirty="0" smtClean="0">
                <a:latin typeface="Comic Sans MS"/>
                <a:cs typeface="Comic Sans MS"/>
              </a:rPr>
              <a:t> </a:t>
            </a:r>
            <a:r>
              <a:rPr lang="it-IT" sz="1200" i="1" dirty="0" err="1" smtClean="0">
                <a:latin typeface="Comic Sans MS"/>
                <a:cs typeface="Comic Sans MS"/>
              </a:rPr>
              <a:t>components</a:t>
            </a:r>
            <a:r>
              <a:rPr lang="it-IT" sz="1200" i="1" dirty="0" smtClean="0">
                <a:latin typeface="Comic Sans MS"/>
                <a:cs typeface="Comic Sans MS"/>
              </a:rPr>
              <a:t>. </a:t>
            </a:r>
            <a:r>
              <a:rPr lang="it-IT" sz="1200" i="1" dirty="0" err="1" smtClean="0">
                <a:latin typeface="Comic Sans MS"/>
                <a:cs typeface="Comic Sans MS"/>
              </a:rPr>
              <a:t>Nov</a:t>
            </a:r>
            <a:r>
              <a:rPr lang="it-IT" sz="1200" i="1" dirty="0" smtClean="0">
                <a:latin typeface="Comic Sans MS"/>
                <a:cs typeface="Comic Sans MS"/>
              </a:rPr>
              <a:t> 2013</a:t>
            </a:r>
          </a:p>
          <a:p>
            <a:r>
              <a:rPr lang="it-IT" sz="1200" i="1" dirty="0" err="1" smtClean="0">
                <a:latin typeface="Comic Sans MS"/>
                <a:cs typeface="Comic Sans MS"/>
              </a:rPr>
              <a:t>www.aabb.org</a:t>
            </a:r>
            <a:endParaRPr lang="it-IT" sz="1200" i="1" dirty="0" smtClean="0">
              <a:latin typeface="Comic Sans MS"/>
              <a:cs typeface="Comic Sans MS"/>
            </a:endParaRPr>
          </a:p>
          <a:p>
            <a:endParaRPr lang="it-IT" sz="12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0727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19757" y="12890"/>
            <a:ext cx="258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Comic Sans MS"/>
                <a:cs typeface="Comic Sans MS"/>
              </a:rPr>
              <a:t>Reazioni Immediate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071178" y="0"/>
            <a:ext cx="1146807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&lt; 24h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89111" y="382044"/>
            <a:ext cx="2882067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Situazioni particolari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680180" y="818609"/>
            <a:ext cx="2052628" cy="369332"/>
          </a:xfrm>
          <a:prstGeom prst="rect">
            <a:avLst/>
          </a:prstGeom>
          <a:noFill/>
          <a:ln w="57150" cmpd="sng">
            <a:solidFill>
              <a:srgbClr val="AD010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Chi </a:t>
            </a:r>
            <a:r>
              <a:rPr lang="it-IT" dirty="0" err="1" smtClean="0">
                <a:latin typeface="Comic Sans MS"/>
                <a:cs typeface="Comic Sans MS"/>
              </a:rPr>
              <a:t>premedicare</a:t>
            </a:r>
            <a:r>
              <a:rPr lang="it-IT" dirty="0" smtClean="0">
                <a:latin typeface="Comic Sans MS"/>
                <a:cs typeface="Comic Sans MS"/>
              </a:rPr>
              <a:t>?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09829" y="3322489"/>
            <a:ext cx="2989532" cy="584776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Per reazioni allergiche ricorrenti di lieve entità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09828" y="4722557"/>
            <a:ext cx="3256917" cy="830997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Per reazioni allergiche ricorrenti moderate o severe</a:t>
            </a:r>
          </a:p>
          <a:p>
            <a:r>
              <a:rPr lang="it-IT" sz="1600" dirty="0" smtClean="0">
                <a:latin typeface="Comic Sans MS"/>
                <a:cs typeface="Comic Sans MS"/>
              </a:rPr>
              <a:t>Non associate a </a:t>
            </a:r>
            <a:r>
              <a:rPr lang="it-IT" sz="1600" dirty="0" err="1" smtClean="0">
                <a:latin typeface="Comic Sans MS"/>
                <a:cs typeface="Comic Sans MS"/>
              </a:rPr>
              <a:t>IgAD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358835" y="3308373"/>
            <a:ext cx="3420296" cy="584776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Comic Sans MS"/>
                <a:cs typeface="Times New Roman"/>
              </a:rPr>
              <a:t>NESSUNA EVIDENZA PER ANTISTAMINICI O STEROIDI</a:t>
            </a:r>
            <a:endParaRPr lang="it-IT" sz="1600" dirty="0">
              <a:solidFill>
                <a:schemeClr val="bg1"/>
              </a:solidFill>
              <a:latin typeface="Comic Sans MS"/>
              <a:cs typeface="Times New Roman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570515" y="4445558"/>
            <a:ext cx="3208616" cy="1323439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Comic Sans MS"/>
                <a:cs typeface="Times New Roman"/>
              </a:rPr>
              <a:t>Considerare profilassi con antistaminici (evidenze scarse ma scarsi effetti collaterali)      + 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Comic Sans MS"/>
                <a:cs typeface="Times New Roman"/>
              </a:rPr>
              <a:t>Lavaggio emazie e PLT</a:t>
            </a:r>
            <a:endParaRPr lang="it-IT" sz="1600" dirty="0">
              <a:solidFill>
                <a:schemeClr val="bg1"/>
              </a:solidFill>
              <a:latin typeface="Comic Sans MS"/>
              <a:cs typeface="Times New Roman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87" y="1339624"/>
            <a:ext cx="8058844" cy="1422400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>
          <a:xfrm>
            <a:off x="4166745" y="3604794"/>
            <a:ext cx="8278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4564090" y="5038282"/>
            <a:ext cx="8278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58" y="2761847"/>
            <a:ext cx="7580050" cy="3556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808" y="6306433"/>
            <a:ext cx="2578400" cy="2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5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 txBox="1">
            <a:spLocks noGrp="1"/>
          </p:cNvSpPr>
          <p:nvPr>
            <p:ph idx="1"/>
          </p:nvPr>
        </p:nvSpPr>
        <p:spPr>
          <a:xfrm>
            <a:off x="1144337" y="377185"/>
            <a:ext cx="75438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Come riconoscere una reazione trasfusionale?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127525" y="932376"/>
            <a:ext cx="4842905" cy="646331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PRIMA DOMANDA: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 Quanto tempo è passato dalla trasfusione? 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335513" y="1845192"/>
            <a:ext cx="1925828" cy="369332"/>
          </a:xfrm>
          <a:prstGeom prst="rect">
            <a:avLst/>
          </a:prstGeom>
          <a:noFill/>
          <a:ln w="57150" cap="rnd" cmpd="sng">
            <a:solidFill>
              <a:srgbClr val="A1212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Meno di 24 ore?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15" name="Freccia giù 14"/>
          <p:cNvSpPr/>
          <p:nvPr/>
        </p:nvSpPr>
        <p:spPr>
          <a:xfrm>
            <a:off x="2072905" y="2365373"/>
            <a:ext cx="368697" cy="546182"/>
          </a:xfrm>
          <a:prstGeom prst="downArrow">
            <a:avLst/>
          </a:prstGeom>
          <a:solidFill>
            <a:srgbClr val="A121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 Box 1059"/>
          <p:cNvSpPr txBox="1">
            <a:spLocks noChangeArrowheads="1"/>
          </p:cNvSpPr>
          <p:nvPr/>
        </p:nvSpPr>
        <p:spPr bwMode="auto">
          <a:xfrm>
            <a:off x="1059689" y="3131703"/>
            <a:ext cx="2639825" cy="400110"/>
          </a:xfrm>
          <a:prstGeom prst="rect">
            <a:avLst/>
          </a:prstGeom>
          <a:solidFill>
            <a:srgbClr val="A121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Reazioni Immediate</a:t>
            </a:r>
            <a:endParaRPr lang="it-IT" sz="2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1060"/>
          <p:cNvSpPr txBox="1">
            <a:spLocks noChangeArrowheads="1"/>
          </p:cNvSpPr>
          <p:nvPr/>
        </p:nvSpPr>
        <p:spPr bwMode="auto">
          <a:xfrm>
            <a:off x="5309594" y="3113734"/>
            <a:ext cx="2472917" cy="400110"/>
          </a:xfrm>
          <a:prstGeom prst="rect">
            <a:avLst/>
          </a:prstGeom>
          <a:solidFill>
            <a:srgbClr val="A121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Reazioni  Ritardate </a:t>
            </a:r>
            <a:endParaRPr lang="it-IT" sz="2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418834" y="1832449"/>
            <a:ext cx="2088583" cy="369332"/>
          </a:xfrm>
          <a:prstGeom prst="rect">
            <a:avLst/>
          </a:prstGeom>
          <a:noFill/>
          <a:ln w="57150" cap="rnd" cmpd="sng">
            <a:solidFill>
              <a:srgbClr val="A1212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Giorni/mesi/anni?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19" name="Freccia giù 18"/>
          <p:cNvSpPr/>
          <p:nvPr/>
        </p:nvSpPr>
        <p:spPr>
          <a:xfrm>
            <a:off x="6301323" y="2352630"/>
            <a:ext cx="368697" cy="546182"/>
          </a:xfrm>
          <a:prstGeom prst="downArrow">
            <a:avLst/>
          </a:prstGeom>
          <a:solidFill>
            <a:srgbClr val="A121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954387" y="3564791"/>
            <a:ext cx="4572000" cy="2800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 smtClean="0">
                <a:latin typeface="Comic Sans MS"/>
                <a:cs typeface="Times New Roman"/>
              </a:rPr>
              <a:t>Febbre, </a:t>
            </a:r>
            <a:r>
              <a:rPr lang="it-IT" sz="1600" dirty="0" err="1" smtClean="0">
                <a:latin typeface="Comic Sans MS"/>
                <a:cs typeface="Times New Roman"/>
              </a:rPr>
              <a:t>Rigor</a:t>
            </a:r>
            <a:endParaRPr lang="it-IT" sz="1600" dirty="0" smtClean="0">
              <a:latin typeface="Comic Sans MS"/>
              <a:cs typeface="Times New Roman"/>
            </a:endParaRPr>
          </a:p>
          <a:p>
            <a:r>
              <a:rPr lang="it-IT" sz="1600" dirty="0">
                <a:latin typeface="Comic Sans MS"/>
                <a:cs typeface="Times New Roman"/>
              </a:rPr>
              <a:t>D</a:t>
            </a:r>
            <a:r>
              <a:rPr lang="it-IT" sz="1600" dirty="0" smtClean="0">
                <a:latin typeface="Comic Sans MS"/>
                <a:cs typeface="Times New Roman"/>
              </a:rPr>
              <a:t>olore </a:t>
            </a:r>
            <a:r>
              <a:rPr lang="it-IT" sz="1600" dirty="0">
                <a:latin typeface="Comic Sans MS"/>
                <a:cs typeface="Times New Roman"/>
              </a:rPr>
              <a:t>toracico/addominale/al rachide, </a:t>
            </a:r>
            <a:endParaRPr lang="it-IT" sz="1600" dirty="0" smtClean="0">
              <a:latin typeface="Comic Sans MS"/>
              <a:cs typeface="Times New Roman"/>
            </a:endParaRPr>
          </a:p>
          <a:p>
            <a:r>
              <a:rPr lang="it-IT" sz="1600" dirty="0" smtClean="0">
                <a:latin typeface="Comic Sans MS"/>
                <a:cs typeface="Times New Roman"/>
              </a:rPr>
              <a:t>Dolore </a:t>
            </a:r>
            <a:r>
              <a:rPr lang="it-IT" sz="1600" dirty="0">
                <a:latin typeface="Comic Sans MS"/>
                <a:cs typeface="Times New Roman"/>
              </a:rPr>
              <a:t>al sito di infusione, </a:t>
            </a:r>
            <a:endParaRPr lang="it-IT" sz="1600" dirty="0" smtClean="0">
              <a:latin typeface="Comic Sans MS"/>
              <a:cs typeface="Times New Roman"/>
            </a:endParaRPr>
          </a:p>
          <a:p>
            <a:r>
              <a:rPr lang="it-IT" sz="1600" dirty="0">
                <a:latin typeface="Comic Sans MS"/>
                <a:cs typeface="Times New Roman"/>
              </a:rPr>
              <a:t>N</a:t>
            </a:r>
            <a:r>
              <a:rPr lang="it-IT" sz="1600" dirty="0" smtClean="0">
                <a:latin typeface="Comic Sans MS"/>
                <a:cs typeface="Times New Roman"/>
              </a:rPr>
              <a:t>ausea</a:t>
            </a:r>
            <a:r>
              <a:rPr lang="it-IT" sz="1600" dirty="0">
                <a:latin typeface="Comic Sans MS"/>
                <a:cs typeface="Times New Roman"/>
              </a:rPr>
              <a:t>/</a:t>
            </a:r>
            <a:r>
              <a:rPr lang="it-IT" sz="1600" dirty="0" smtClean="0">
                <a:latin typeface="Comic Sans MS"/>
                <a:cs typeface="Times New Roman"/>
              </a:rPr>
              <a:t>vomito/diarrea, </a:t>
            </a:r>
          </a:p>
          <a:p>
            <a:r>
              <a:rPr lang="it-IT" sz="1600" dirty="0" err="1">
                <a:latin typeface="Comic Sans MS"/>
                <a:cs typeface="Times New Roman"/>
              </a:rPr>
              <a:t>Ipo</a:t>
            </a:r>
            <a:r>
              <a:rPr lang="it-IT" sz="1600" dirty="0">
                <a:latin typeface="Comic Sans MS"/>
                <a:cs typeface="Times New Roman"/>
              </a:rPr>
              <a:t>/ipertensione, tachicardia, aritmie</a:t>
            </a:r>
          </a:p>
          <a:p>
            <a:r>
              <a:rPr lang="it-IT" sz="1600" dirty="0" smtClean="0">
                <a:latin typeface="Comic Sans MS"/>
                <a:cs typeface="Times New Roman"/>
              </a:rPr>
              <a:t>Dispnea</a:t>
            </a:r>
            <a:r>
              <a:rPr lang="it-IT" sz="1600" dirty="0">
                <a:latin typeface="Comic Sans MS"/>
                <a:cs typeface="Times New Roman"/>
              </a:rPr>
              <a:t>, </a:t>
            </a:r>
            <a:r>
              <a:rPr lang="it-IT" sz="1600" dirty="0" smtClean="0">
                <a:latin typeface="Comic Sans MS"/>
                <a:cs typeface="Times New Roman"/>
              </a:rPr>
              <a:t>stridore, tosse, </a:t>
            </a:r>
          </a:p>
          <a:p>
            <a:r>
              <a:rPr lang="it-IT" sz="1600" dirty="0" smtClean="0">
                <a:latin typeface="Comic Sans MS"/>
                <a:cs typeface="Times New Roman"/>
              </a:rPr>
              <a:t>Prurito, </a:t>
            </a:r>
            <a:r>
              <a:rPr lang="it-IT" sz="1600" dirty="0" err="1" smtClean="0">
                <a:latin typeface="Comic Sans MS"/>
                <a:cs typeface="Times New Roman"/>
              </a:rPr>
              <a:t>rash</a:t>
            </a:r>
            <a:r>
              <a:rPr lang="it-IT" sz="1600" dirty="0" smtClean="0">
                <a:latin typeface="Comic Sans MS"/>
                <a:cs typeface="Times New Roman"/>
              </a:rPr>
              <a:t>, angioedema</a:t>
            </a:r>
          </a:p>
          <a:p>
            <a:r>
              <a:rPr lang="it-IT" sz="1600" dirty="0" smtClean="0">
                <a:latin typeface="Comic Sans MS"/>
                <a:cs typeface="Times New Roman"/>
              </a:rPr>
              <a:t>Ittero, pallore </a:t>
            </a:r>
            <a:endParaRPr lang="it-IT" sz="1600" dirty="0">
              <a:latin typeface="Comic Sans MS"/>
              <a:cs typeface="Times New Roman"/>
            </a:endParaRPr>
          </a:p>
          <a:p>
            <a:r>
              <a:rPr lang="it-IT" sz="1600" dirty="0">
                <a:latin typeface="Comic Sans MS"/>
                <a:cs typeface="Times New Roman"/>
              </a:rPr>
              <a:t>E</a:t>
            </a:r>
            <a:r>
              <a:rPr lang="it-IT" sz="1600" dirty="0" smtClean="0">
                <a:latin typeface="Comic Sans MS"/>
                <a:cs typeface="Times New Roman"/>
              </a:rPr>
              <a:t>moglobinuria</a:t>
            </a:r>
            <a:r>
              <a:rPr lang="it-IT" sz="1600" dirty="0">
                <a:latin typeface="Comic Sans MS"/>
                <a:cs typeface="Times New Roman"/>
              </a:rPr>
              <a:t>, oliguria/anuria, </a:t>
            </a:r>
            <a:r>
              <a:rPr lang="it-IT" sz="1600" dirty="0" err="1" smtClean="0">
                <a:latin typeface="Comic Sans MS"/>
                <a:cs typeface="Times New Roman"/>
              </a:rPr>
              <a:t>Coagulopatia</a:t>
            </a:r>
            <a:r>
              <a:rPr lang="it-IT" sz="1600" dirty="0" smtClean="0">
                <a:latin typeface="Comic Sans MS"/>
                <a:cs typeface="Times New Roman"/>
              </a:rPr>
              <a:t> Tremori, parestesie</a:t>
            </a:r>
          </a:p>
          <a:p>
            <a:endParaRPr lang="it-IT" sz="1600" dirty="0"/>
          </a:p>
        </p:txBody>
      </p:sp>
      <p:sp>
        <p:nvSpPr>
          <p:cNvPr id="21" name="Rettangolo 20"/>
          <p:cNvSpPr/>
          <p:nvPr/>
        </p:nvSpPr>
        <p:spPr>
          <a:xfrm>
            <a:off x="5526387" y="3829557"/>
            <a:ext cx="3058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Comic Sans MS"/>
                <a:cs typeface="Times New Roman"/>
              </a:rPr>
              <a:t>Febbre, </a:t>
            </a:r>
          </a:p>
          <a:p>
            <a:r>
              <a:rPr lang="it-IT" sz="1600" dirty="0" smtClean="0">
                <a:latin typeface="Comic Sans MS"/>
                <a:cs typeface="Times New Roman"/>
              </a:rPr>
              <a:t>Ittero, Pallore</a:t>
            </a:r>
            <a:endParaRPr lang="it-IT" sz="1600" dirty="0">
              <a:latin typeface="Comic Sans MS"/>
              <a:cs typeface="Times New Roman"/>
            </a:endParaRPr>
          </a:p>
          <a:p>
            <a:r>
              <a:rPr lang="it-IT" sz="1600" dirty="0" smtClean="0">
                <a:latin typeface="Comic Sans MS"/>
                <a:cs typeface="Times New Roman"/>
              </a:rPr>
              <a:t>Diarrea, </a:t>
            </a:r>
            <a:r>
              <a:rPr lang="it-IT" sz="16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it-IT" sz="1600" dirty="0" smtClean="0">
                <a:latin typeface="Comic Sans MS"/>
                <a:ea typeface="Wingdings"/>
                <a:cs typeface="Comic Sans MS"/>
                <a:sym typeface="Wingdings"/>
              </a:rPr>
              <a:t>AST/ALT/LDH </a:t>
            </a:r>
            <a:endParaRPr lang="it-IT" sz="1600" dirty="0">
              <a:latin typeface="Comic Sans MS"/>
              <a:cs typeface="Comic Sans MS"/>
            </a:endParaRPr>
          </a:p>
          <a:p>
            <a:r>
              <a:rPr lang="it-IT" sz="1600" dirty="0" err="1">
                <a:latin typeface="Comic Sans MS"/>
                <a:cs typeface="Times New Roman"/>
              </a:rPr>
              <a:t>R</a:t>
            </a:r>
            <a:r>
              <a:rPr lang="it-IT" sz="1600" dirty="0" err="1" smtClean="0">
                <a:latin typeface="Comic Sans MS"/>
                <a:cs typeface="Times New Roman"/>
              </a:rPr>
              <a:t>ash</a:t>
            </a:r>
            <a:r>
              <a:rPr lang="it-IT" sz="1600" dirty="0">
                <a:latin typeface="Comic Sans MS"/>
                <a:cs typeface="Times New Roman"/>
              </a:rPr>
              <a:t>, </a:t>
            </a:r>
            <a:r>
              <a:rPr lang="it-IT" sz="1600" dirty="0" smtClean="0">
                <a:latin typeface="Comic Sans MS"/>
                <a:cs typeface="Times New Roman"/>
              </a:rPr>
              <a:t>porpora</a:t>
            </a:r>
          </a:p>
          <a:p>
            <a:r>
              <a:rPr lang="it-IT" sz="1600" dirty="0" err="1">
                <a:latin typeface="Comic Sans MS"/>
                <a:cs typeface="Times New Roman"/>
              </a:rPr>
              <a:t>Pancitopenia</a:t>
            </a:r>
            <a:endParaRPr lang="it-IT" sz="1600" dirty="0">
              <a:latin typeface="Comic Sans MS"/>
              <a:cs typeface="Times New Roman"/>
            </a:endParaRPr>
          </a:p>
          <a:p>
            <a:r>
              <a:rPr lang="it-IT" sz="1600" dirty="0" smtClean="0">
                <a:latin typeface="Comic Sans MS"/>
                <a:cs typeface="Times New Roman"/>
              </a:rPr>
              <a:t>Refrattarietà</a:t>
            </a:r>
          </a:p>
        </p:txBody>
      </p:sp>
    </p:spTree>
    <p:extLst>
      <p:ext uri="{BB962C8B-B14F-4D97-AF65-F5344CB8AC3E}">
        <p14:creationId xmlns:p14="http://schemas.microsoft.com/office/powerpoint/2010/main" val="383431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19757" y="12890"/>
            <a:ext cx="258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Comic Sans MS"/>
                <a:cs typeface="Comic Sans MS"/>
              </a:rPr>
              <a:t>Reazioni </a:t>
            </a:r>
            <a:r>
              <a:rPr lang="it-IT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Ritardate</a:t>
            </a:r>
            <a:endParaRPr lang="it-IT" sz="2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71178" y="12890"/>
            <a:ext cx="2113266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Giorni/mesi/anni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3723" y="371711"/>
            <a:ext cx="2712439" cy="646331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SECONDA DOMANDA: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 Quale è l’etiologia? 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7225" y="1476586"/>
            <a:ext cx="2076130" cy="923330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Febbre</a:t>
            </a:r>
          </a:p>
          <a:p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Anemia</a:t>
            </a:r>
          </a:p>
          <a:p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Ittero/Pallore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44421" y="1433789"/>
            <a:ext cx="138771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Emolisi ritardata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4136902" y="1188646"/>
            <a:ext cx="4862008" cy="3918157"/>
          </a:xfrm>
          <a:solidFill>
            <a:schemeClr val="bg1"/>
          </a:solidFill>
          <a:ln w="57150" cmpd="sng">
            <a:solidFill>
              <a:srgbClr val="A12121"/>
            </a:solidFill>
          </a:ln>
          <a:scene3d>
            <a:camera prst="orthographicFront"/>
            <a:lightRig rig="threePt" dir="t">
              <a:rot lat="0" lon="0" rev="12540000"/>
            </a:lightRig>
          </a:scene3d>
          <a:sp3d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 smtClean="0">
                <a:latin typeface="Comic Sans MS" charset="0"/>
                <a:cs typeface="Times New Roman"/>
              </a:rPr>
              <a:t>Distruzione </a:t>
            </a:r>
            <a:r>
              <a:rPr lang="it-IT" sz="1600" dirty="0">
                <a:latin typeface="Comic Sans MS" charset="0"/>
                <a:cs typeface="Times New Roman"/>
              </a:rPr>
              <a:t>dei GR </a:t>
            </a:r>
            <a:r>
              <a:rPr lang="it-IT" sz="1600" dirty="0" smtClean="0">
                <a:latin typeface="Comic Sans MS" charset="0"/>
                <a:cs typeface="Times New Roman"/>
              </a:rPr>
              <a:t>a 3-10 gg dalla </a:t>
            </a:r>
            <a:r>
              <a:rPr lang="it-IT" sz="1600" dirty="0" err="1" smtClean="0">
                <a:latin typeface="Comic Sans MS" charset="0"/>
                <a:cs typeface="Times New Roman"/>
              </a:rPr>
              <a:t>tx</a:t>
            </a:r>
            <a:endParaRPr lang="it-IT" sz="1600" dirty="0" smtClean="0">
              <a:latin typeface="Comic Sans MS" charset="0"/>
              <a:cs typeface="Times New Roman"/>
            </a:endParaRPr>
          </a:p>
          <a:p>
            <a:pPr marL="0" indent="0">
              <a:buNone/>
            </a:pPr>
            <a:r>
              <a:rPr lang="it-IT" sz="1600" dirty="0" smtClean="0">
                <a:latin typeface="Comic Sans MS" charset="0"/>
                <a:cs typeface="Times New Roman"/>
              </a:rPr>
              <a:t>1:1500 </a:t>
            </a:r>
            <a:r>
              <a:rPr lang="it-IT" sz="1600" dirty="0" err="1" smtClean="0">
                <a:latin typeface="Comic Sans MS" charset="0"/>
                <a:cs typeface="Times New Roman"/>
              </a:rPr>
              <a:t>tx</a:t>
            </a:r>
            <a:r>
              <a:rPr lang="it-IT" sz="1600" dirty="0" smtClean="0">
                <a:latin typeface="Comic Sans MS" charset="0"/>
                <a:cs typeface="Times New Roman"/>
              </a:rPr>
              <a:t> dà una emolisi ritardata clinica e/o sierologica</a:t>
            </a:r>
          </a:p>
          <a:p>
            <a:pPr marL="0" indent="0">
              <a:buNone/>
            </a:pPr>
            <a:endParaRPr lang="it-IT" sz="1600" dirty="0"/>
          </a:p>
          <a:p>
            <a:pPr>
              <a:spcAft>
                <a:spcPts val="600"/>
              </a:spcAft>
            </a:pPr>
            <a:r>
              <a:rPr lang="it-IT" sz="1600" dirty="0" smtClean="0">
                <a:latin typeface="Comic Sans MS" charset="0"/>
                <a:cs typeface="Times New Roman"/>
              </a:rPr>
              <a:t>Prove di compatibilità apparentemente negative</a:t>
            </a:r>
          </a:p>
          <a:p>
            <a:pPr>
              <a:spcAft>
                <a:spcPts val="600"/>
              </a:spcAft>
            </a:pPr>
            <a:r>
              <a:rPr lang="it-IT" sz="1600" dirty="0" smtClean="0">
                <a:latin typeface="Comic Sans MS" charset="0"/>
                <a:cs typeface="Times New Roman"/>
              </a:rPr>
              <a:t>Ricevente precedentemente immunizzato verso antigeni minori dei GR non-AB0 (Rh per trasfusioni, gravidanze), ma </a:t>
            </a:r>
            <a:r>
              <a:rPr lang="it-IT" sz="1600" dirty="0" err="1" smtClean="0">
                <a:latin typeface="Comic Sans MS" charset="0"/>
                <a:cs typeface="Times New Roman"/>
              </a:rPr>
              <a:t>alloanticorpi</a:t>
            </a:r>
            <a:r>
              <a:rPr lang="it-IT" sz="1600" dirty="0" smtClean="0">
                <a:latin typeface="Comic Sans MS" charset="0"/>
                <a:cs typeface="Times New Roman"/>
              </a:rPr>
              <a:t> non più rilevabili.</a:t>
            </a:r>
          </a:p>
          <a:p>
            <a:pPr>
              <a:spcAft>
                <a:spcPts val="600"/>
              </a:spcAft>
            </a:pPr>
            <a:r>
              <a:rPr lang="it-IT" sz="1600" dirty="0" smtClean="0">
                <a:latin typeface="Comic Sans MS" charset="0"/>
                <a:cs typeface="Times New Roman"/>
              </a:rPr>
              <a:t>Rapido rialzo anticorpale alla riesposizione</a:t>
            </a:r>
            <a:endParaRPr lang="it-IT" sz="1600" dirty="0" smtClean="0">
              <a:latin typeface="Comic Sans MS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1600" dirty="0" smtClean="0">
                <a:latin typeface="Comic Sans MS"/>
                <a:cs typeface="Times New Roman"/>
              </a:rPr>
              <a:t>Clinica generalmente lieve ma profonda anemia ed ittero.</a:t>
            </a:r>
          </a:p>
        </p:txBody>
      </p:sp>
      <p:sp>
        <p:nvSpPr>
          <p:cNvPr id="10" name="Triangolo isoscele 9"/>
          <p:cNvSpPr/>
          <p:nvPr/>
        </p:nvSpPr>
        <p:spPr>
          <a:xfrm rot="16200000">
            <a:off x="3864156" y="1556684"/>
            <a:ext cx="340725" cy="2047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27225" y="2372606"/>
            <a:ext cx="2076130" cy="1200329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Diarrea</a:t>
            </a:r>
          </a:p>
          <a:p>
            <a:r>
              <a:rPr lang="it-IT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it-IT" dirty="0">
                <a:solidFill>
                  <a:schemeClr val="bg1"/>
                </a:solidFill>
                <a:latin typeface="Comic Sans MS"/>
                <a:ea typeface="Wingdings"/>
                <a:cs typeface="Comic Sans MS"/>
                <a:sym typeface="Wingdings"/>
              </a:rPr>
              <a:t>AST/ALT/LDH 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r>
              <a:rPr lang="it-IT" dirty="0" err="1" smtClean="0">
                <a:solidFill>
                  <a:schemeClr val="bg1"/>
                </a:solidFill>
                <a:latin typeface="Comic Sans MS"/>
                <a:cs typeface="Times New Roman"/>
              </a:rPr>
              <a:t>Rash</a:t>
            </a:r>
            <a:endParaRPr lang="it-IT" dirty="0" smtClean="0">
              <a:solidFill>
                <a:schemeClr val="bg1"/>
              </a:solidFill>
              <a:latin typeface="Comic Sans MS"/>
              <a:cs typeface="Times New Roman"/>
            </a:endParaRPr>
          </a:p>
          <a:p>
            <a:r>
              <a:rPr lang="it-IT" dirty="0" err="1" smtClean="0">
                <a:solidFill>
                  <a:schemeClr val="bg1"/>
                </a:solidFill>
                <a:latin typeface="Comic Sans MS"/>
                <a:cs typeface="Times New Roman"/>
              </a:rPr>
              <a:t>Pancitopenia</a:t>
            </a:r>
            <a:endParaRPr lang="it-IT" dirty="0">
              <a:solidFill>
                <a:schemeClr val="bg1"/>
              </a:solidFill>
              <a:latin typeface="Comic Sans MS"/>
              <a:cs typeface="Times New Roman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27225" y="3887037"/>
            <a:ext cx="2076130" cy="369332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Porpora</a:t>
            </a:r>
            <a:endParaRPr lang="it-IT" dirty="0">
              <a:solidFill>
                <a:schemeClr val="bg1"/>
              </a:solidFill>
              <a:latin typeface="Comic Sans MS"/>
              <a:cs typeface="Times New Roman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703726" y="3881886"/>
            <a:ext cx="138771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PTP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625900" y="2569306"/>
            <a:ext cx="138771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TA-GVHD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6" name="Triangolo isoscele 15"/>
          <p:cNvSpPr/>
          <p:nvPr/>
        </p:nvSpPr>
        <p:spPr>
          <a:xfrm rot="16200000">
            <a:off x="3481805" y="4004134"/>
            <a:ext cx="340725" cy="2047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riangolo isoscele 17"/>
          <p:cNvSpPr/>
          <p:nvPr/>
        </p:nvSpPr>
        <p:spPr>
          <a:xfrm rot="16200000">
            <a:off x="3846004" y="2647959"/>
            <a:ext cx="340725" cy="2047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3754551" y="3881886"/>
            <a:ext cx="4862008" cy="1702827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A12121"/>
            </a:solidFill>
          </a:ln>
          <a:scene3d>
            <a:camera prst="orthographicFront"/>
            <a:lightRig rig="threePt" dir="t">
              <a:rot lat="0" lon="0" rev="12540000"/>
            </a:lightRig>
          </a:scene3d>
          <a:sp3d/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 smtClean="0">
                <a:latin typeface="Comic Sans MS" charset="0"/>
                <a:cs typeface="Times New Roman"/>
              </a:rPr>
              <a:t>Porpora Post-Trasfusionale</a:t>
            </a:r>
          </a:p>
          <a:p>
            <a:r>
              <a:rPr lang="it-IT" sz="1600" dirty="0" smtClean="0">
                <a:latin typeface="Comic Sans MS" charset="0"/>
                <a:cs typeface="Times New Roman"/>
              </a:rPr>
              <a:t>Reazione rara</a:t>
            </a:r>
          </a:p>
          <a:p>
            <a:r>
              <a:rPr lang="it-IT" sz="1600" dirty="0" smtClean="0">
                <a:latin typeface="Comic Sans MS" charset="0"/>
                <a:cs typeface="Times New Roman"/>
              </a:rPr>
              <a:t>5-10 gg dopo una </a:t>
            </a:r>
            <a:r>
              <a:rPr lang="it-IT" sz="1600" dirty="0" err="1" smtClean="0">
                <a:latin typeface="Comic Sans MS" charset="0"/>
                <a:cs typeface="Times New Roman"/>
              </a:rPr>
              <a:t>tx</a:t>
            </a:r>
            <a:r>
              <a:rPr lang="it-IT" sz="1600" dirty="0" smtClean="0">
                <a:latin typeface="Comic Sans MS" charset="0"/>
                <a:cs typeface="Times New Roman"/>
              </a:rPr>
              <a:t> di GR, PLT, PFC</a:t>
            </a:r>
          </a:p>
          <a:p>
            <a:r>
              <a:rPr lang="it-IT" sz="1600" dirty="0" smtClean="0">
                <a:latin typeface="Comic Sans MS" charset="0"/>
                <a:cs typeface="Times New Roman"/>
              </a:rPr>
              <a:t>Distruzione di PLT autologhe e trasfuse da anticorpi anti-PLT (anti-HPA-1a)</a:t>
            </a:r>
          </a:p>
          <a:p>
            <a:r>
              <a:rPr lang="it-IT" sz="1600" dirty="0" smtClean="0">
                <a:latin typeface="Comic Sans MS" charset="0"/>
                <a:cs typeface="Times New Roman"/>
              </a:rPr>
              <a:t>Più comune in donne multipare</a:t>
            </a:r>
            <a:endParaRPr lang="it-IT" sz="1600" dirty="0" smtClean="0">
              <a:latin typeface="Comic Sans MS"/>
              <a:cs typeface="Times New Roman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59051" y="4922137"/>
            <a:ext cx="2076130" cy="369332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Refrattarietà</a:t>
            </a:r>
            <a:endParaRPr lang="it-IT" dirty="0">
              <a:solidFill>
                <a:schemeClr val="bg1"/>
              </a:solidFill>
              <a:latin typeface="Comic Sans MS"/>
              <a:cs typeface="Times New Roman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703725" y="4922137"/>
            <a:ext cx="234877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A12121"/>
                </a:solidFill>
                <a:latin typeface="Comic Sans MS"/>
              </a:rPr>
              <a:t>Alloimmunizzazione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21" name="Triangolo isoscele 20"/>
          <p:cNvSpPr/>
          <p:nvPr/>
        </p:nvSpPr>
        <p:spPr>
          <a:xfrm rot="16200000">
            <a:off x="4929212" y="5018723"/>
            <a:ext cx="340725" cy="2047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egnaposto contenuto 2"/>
          <p:cNvSpPr txBox="1">
            <a:spLocks/>
          </p:cNvSpPr>
          <p:nvPr/>
        </p:nvSpPr>
        <p:spPr>
          <a:xfrm>
            <a:off x="5201958" y="4251219"/>
            <a:ext cx="3770929" cy="1852368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A12121"/>
            </a:solidFill>
          </a:ln>
          <a:scene3d>
            <a:camera prst="orthographicFront"/>
            <a:lightRig rig="threePt" dir="t">
              <a:rot lat="0" lon="0" rev="12540000"/>
            </a:lightRig>
          </a:scene3d>
          <a:sp3d/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1600" dirty="0" smtClean="0">
                <a:latin typeface="Comic Sans MS"/>
                <a:cs typeface="Times New Roman"/>
              </a:rPr>
              <a:t>2-8% di soggetti cronicamente trasfusi</a:t>
            </a:r>
          </a:p>
          <a:p>
            <a:pPr marL="0" indent="0">
              <a:buFont typeface="Arial" pitchFamily="34" charset="0"/>
              <a:buNone/>
            </a:pPr>
            <a:r>
              <a:rPr lang="it-IT" sz="1600" dirty="0" smtClean="0">
                <a:latin typeface="Comic Sans MS"/>
                <a:cs typeface="Times New Roman"/>
              </a:rPr>
              <a:t>Rischio di emolisi ritardata</a:t>
            </a:r>
          </a:p>
          <a:p>
            <a:pPr marL="0" indent="0">
              <a:buFont typeface="Arial" pitchFamily="34" charset="0"/>
              <a:buNone/>
            </a:pPr>
            <a:r>
              <a:rPr lang="it-IT" sz="1600" dirty="0" smtClean="0">
                <a:latin typeface="Comic Sans MS"/>
                <a:cs typeface="Times New Roman"/>
              </a:rPr>
              <a:t>Refrattarietà alla PLT per anticorpi anti-HLA1 o per anticorpi anti-PLT</a:t>
            </a: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4118750" y="2525711"/>
            <a:ext cx="4862008" cy="3918157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A12121"/>
            </a:solidFill>
          </a:ln>
          <a:scene3d>
            <a:camera prst="orthographicFront"/>
            <a:lightRig rig="threePt" dir="t">
              <a:rot lat="0" lon="0" rev="12540000"/>
            </a:lightRig>
          </a:scene3d>
          <a:sp3d/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1600" dirty="0" err="1" smtClean="0">
                <a:latin typeface="Comic Sans MS" charset="0"/>
                <a:cs typeface="Times New Roman"/>
              </a:rPr>
              <a:t>Transfusion</a:t>
            </a:r>
            <a:r>
              <a:rPr lang="it-IT" sz="1600" dirty="0" err="1">
                <a:latin typeface="Comic Sans MS" charset="0"/>
                <a:cs typeface="Times New Roman"/>
              </a:rPr>
              <a:t>-</a:t>
            </a:r>
            <a:r>
              <a:rPr lang="it-IT" sz="1600" dirty="0" err="1" smtClean="0">
                <a:latin typeface="Comic Sans MS" charset="0"/>
                <a:cs typeface="Times New Roman"/>
              </a:rPr>
              <a:t>Associated</a:t>
            </a:r>
            <a:r>
              <a:rPr lang="it-IT" sz="1600" dirty="0" smtClean="0">
                <a:latin typeface="Comic Sans MS" charset="0"/>
                <a:cs typeface="Times New Roman"/>
              </a:rPr>
              <a:t> </a:t>
            </a:r>
            <a:r>
              <a:rPr lang="it-IT" sz="1600" dirty="0" err="1" smtClean="0">
                <a:latin typeface="Comic Sans MS" charset="0"/>
                <a:cs typeface="Times New Roman"/>
              </a:rPr>
              <a:t>Graft</a:t>
            </a:r>
            <a:r>
              <a:rPr lang="it-IT" sz="1600" dirty="0" smtClean="0">
                <a:latin typeface="Comic Sans MS" charset="0"/>
                <a:cs typeface="Times New Roman"/>
              </a:rPr>
              <a:t> Versus Host </a:t>
            </a:r>
            <a:r>
              <a:rPr lang="it-IT" sz="1600" dirty="0" err="1" smtClean="0">
                <a:latin typeface="Comic Sans MS" charset="0"/>
                <a:cs typeface="Times New Roman"/>
              </a:rPr>
              <a:t>Disease</a:t>
            </a:r>
            <a:r>
              <a:rPr lang="it-IT" sz="1600" dirty="0" smtClean="0">
                <a:latin typeface="Comic Sans MS"/>
                <a:cs typeface="Times New Roman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it-IT" sz="1600" dirty="0" smtClean="0">
                <a:latin typeface="Comic Sans MS"/>
                <a:cs typeface="Times New Roman"/>
              </a:rPr>
              <a:t>1-6 settimane dopo una trasfusione.</a:t>
            </a:r>
          </a:p>
          <a:p>
            <a:endParaRPr lang="it-IT" sz="1600" dirty="0">
              <a:latin typeface="Comic Sans MS"/>
              <a:cs typeface="Times New Roman"/>
            </a:endParaRPr>
          </a:p>
          <a:p>
            <a:r>
              <a:rPr lang="it-IT" sz="1600" dirty="0" smtClean="0">
                <a:latin typeface="Comic Sans MS"/>
                <a:cs typeface="Times New Roman"/>
              </a:rPr>
              <a:t>Rara ma spesso fatale.</a:t>
            </a:r>
          </a:p>
          <a:p>
            <a:r>
              <a:rPr lang="it-IT" sz="1600" dirty="0" smtClean="0">
                <a:latin typeface="Comic Sans MS"/>
                <a:cs typeface="Times New Roman"/>
              </a:rPr>
              <a:t>Proliferazione ed impianto di linfociti T di un donatore  immunocompetente in un ricevente immunodeficiente.</a:t>
            </a:r>
          </a:p>
          <a:p>
            <a:r>
              <a:rPr lang="it-IT" sz="1600" dirty="0" smtClean="0">
                <a:latin typeface="Comic Sans MS"/>
                <a:cs typeface="Times New Roman"/>
              </a:rPr>
              <a:t>Oppure ricevente immunocompetente ma con un HLA molto simile a quello del donatore</a:t>
            </a:r>
          </a:p>
          <a:p>
            <a:r>
              <a:rPr lang="it-IT" sz="1600" dirty="0" smtClean="0">
                <a:latin typeface="Comic Sans MS"/>
                <a:cs typeface="Times New Roman"/>
              </a:rPr>
              <a:t>A rischio pz oncologici in CT; TMO; </a:t>
            </a:r>
            <a:r>
              <a:rPr lang="it-IT" sz="1600" dirty="0" err="1" smtClean="0">
                <a:latin typeface="Comic Sans MS"/>
                <a:cs typeface="Times New Roman"/>
              </a:rPr>
              <a:t>immunodeficit</a:t>
            </a:r>
            <a:r>
              <a:rPr lang="it-IT" sz="1600" dirty="0" smtClean="0">
                <a:latin typeface="Comic Sans MS"/>
                <a:cs typeface="Times New Roman"/>
              </a:rPr>
              <a:t> congeniti; trasfusioni intrauterine e nel neonato</a:t>
            </a:r>
          </a:p>
        </p:txBody>
      </p:sp>
    </p:spTree>
    <p:extLst>
      <p:ext uri="{BB962C8B-B14F-4D97-AF65-F5344CB8AC3E}">
        <p14:creationId xmlns:p14="http://schemas.microsoft.com/office/powerpoint/2010/main" val="205724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uild="p" animBg="1"/>
      <p:bldP spid="9" grpId="1" build="p" animBg="1"/>
      <p:bldP spid="10" grpId="0" animBg="1"/>
      <p:bldP spid="10" grpId="1" animBg="1"/>
      <p:bldP spid="11" grpId="0" animBg="1"/>
      <p:bldP spid="12" grpId="0" animBg="1"/>
      <p:bldP spid="13" grpId="0"/>
      <p:bldP spid="14" grpId="0"/>
      <p:bldP spid="16" grpId="0" animBg="1"/>
      <p:bldP spid="16" grpId="1" animBg="1"/>
      <p:bldP spid="18" grpId="0" animBg="1"/>
      <p:bldP spid="18" grpId="1" animBg="1"/>
      <p:bldP spid="15" grpId="0" animBg="1"/>
      <p:bldP spid="15" grpId="1" animBg="1"/>
      <p:bldP spid="19" grpId="0" animBg="1"/>
      <p:bldP spid="20" grpId="0"/>
      <p:bldP spid="21" grpId="0" animBg="1"/>
      <p:bldP spid="22" grpId="0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444318" y="382044"/>
            <a:ext cx="3823514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TERZA DOMANDA: Cosa fare? 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19757" y="12890"/>
            <a:ext cx="258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Comic Sans MS"/>
                <a:cs typeface="Comic Sans MS"/>
              </a:rPr>
              <a:t>Reazioni </a:t>
            </a:r>
            <a:r>
              <a:rPr lang="it-IT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Ritardate</a:t>
            </a:r>
            <a:endParaRPr lang="it-IT" sz="2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71178" y="12890"/>
            <a:ext cx="2113266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Giorni/mesi/anni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5975" y="1406541"/>
            <a:ext cx="138771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Emolisi ritardata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29695" y="3854638"/>
            <a:ext cx="138771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PTP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06489" y="2692263"/>
            <a:ext cx="138771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TA-GVHD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38664" y="4894889"/>
            <a:ext cx="234877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A12121"/>
                </a:solidFill>
                <a:latin typeface="Comic Sans MS"/>
              </a:rPr>
              <a:t>Alloimmunizzazione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789969" y="3779212"/>
            <a:ext cx="7102349" cy="646331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IVIG-HD possono migliorare la PLT </a:t>
            </a:r>
            <a:r>
              <a:rPr lang="it-IT" dirty="0" err="1" smtClean="0">
                <a:latin typeface="Comic Sans MS"/>
                <a:cs typeface="Comic Sans MS"/>
              </a:rPr>
              <a:t>penia</a:t>
            </a:r>
            <a:r>
              <a:rPr lang="it-IT" dirty="0" smtClean="0">
                <a:latin typeface="Comic Sans MS"/>
                <a:cs typeface="Comic Sans MS"/>
              </a:rPr>
              <a:t>.</a:t>
            </a:r>
          </a:p>
          <a:p>
            <a:r>
              <a:rPr lang="it-IT" dirty="0" smtClean="0">
                <a:latin typeface="Comic Sans MS"/>
                <a:cs typeface="Comic Sans MS"/>
              </a:rPr>
              <a:t>II linea plasmaferesi.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12" name="Triangolo isoscele 11"/>
          <p:cNvSpPr/>
          <p:nvPr/>
        </p:nvSpPr>
        <p:spPr>
          <a:xfrm rot="16200000">
            <a:off x="1567317" y="3901347"/>
            <a:ext cx="291818" cy="146012"/>
          </a:xfrm>
          <a:prstGeom prst="triangle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143898" y="751376"/>
            <a:ext cx="4356074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QUARTA DOMANDA: Come evitarle? 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078463" y="2692263"/>
            <a:ext cx="6813855" cy="92333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Diagnosi clinica. </a:t>
            </a:r>
            <a:r>
              <a:rPr lang="it-IT" dirty="0" err="1" smtClean="0">
                <a:latin typeface="Comic Sans MS"/>
                <a:cs typeface="Comic Sans MS"/>
              </a:rPr>
              <a:t>Tx</a:t>
            </a:r>
            <a:r>
              <a:rPr lang="it-IT" dirty="0" smtClean="0">
                <a:latin typeface="Comic Sans MS"/>
                <a:cs typeface="Comic Sans MS"/>
              </a:rPr>
              <a:t> Immunosoppressiva.</a:t>
            </a:r>
          </a:p>
          <a:p>
            <a:r>
              <a:rPr lang="it-IT" dirty="0" smtClean="0">
                <a:latin typeface="Comic Sans MS"/>
                <a:cs typeface="Comic Sans MS"/>
              </a:rPr>
              <a:t>Irradiazione per rendere i T linfociti del donatore inabili a proliferare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15" name="Triangolo isoscele 14"/>
          <p:cNvSpPr/>
          <p:nvPr/>
        </p:nvSpPr>
        <p:spPr>
          <a:xfrm rot="16200000">
            <a:off x="1855811" y="2814398"/>
            <a:ext cx="291818" cy="146012"/>
          </a:xfrm>
          <a:prstGeom prst="triangle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942369" y="1406541"/>
            <a:ext cx="6949949" cy="92333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Fare emocromo, Test di </a:t>
            </a:r>
            <a:r>
              <a:rPr lang="it-IT" dirty="0" err="1" smtClean="0">
                <a:latin typeface="Comic Sans MS"/>
                <a:cs typeface="Comic Sans MS"/>
              </a:rPr>
              <a:t>Coombs</a:t>
            </a:r>
            <a:r>
              <a:rPr lang="it-IT" dirty="0" smtClean="0">
                <a:latin typeface="Comic Sans MS"/>
                <a:cs typeface="Comic Sans MS"/>
              </a:rPr>
              <a:t> diretto, LDH, AST, ALT, Bilirubina. In genere no emoglobinuria.</a:t>
            </a:r>
          </a:p>
          <a:p>
            <a:r>
              <a:rPr lang="it-IT" dirty="0" smtClean="0">
                <a:latin typeface="Comic Sans MS"/>
                <a:cs typeface="Comic Sans MS"/>
              </a:rPr>
              <a:t>In genere nessuna terapia, andamento benigno.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17" name="Triangolo isoscele 16"/>
          <p:cNvSpPr/>
          <p:nvPr/>
        </p:nvSpPr>
        <p:spPr>
          <a:xfrm rot="16200000">
            <a:off x="1719717" y="1528676"/>
            <a:ext cx="291818" cy="146012"/>
          </a:xfrm>
          <a:prstGeom prst="triangle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2870405" y="4894889"/>
            <a:ext cx="6021913" cy="1200329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Test sierologici per anticorpi anti-PLT.</a:t>
            </a:r>
          </a:p>
          <a:p>
            <a:r>
              <a:rPr lang="it-IT" dirty="0" smtClean="0">
                <a:latin typeface="Comic Sans MS"/>
                <a:cs typeface="Comic Sans MS"/>
              </a:rPr>
              <a:t>Beneficio da emocomponenti </a:t>
            </a:r>
            <a:r>
              <a:rPr lang="it-IT" dirty="0" err="1" smtClean="0">
                <a:latin typeface="Comic Sans MS"/>
                <a:cs typeface="Comic Sans MS"/>
              </a:rPr>
              <a:t>leucodepleti</a:t>
            </a:r>
            <a:r>
              <a:rPr lang="it-IT" dirty="0">
                <a:latin typeface="Comic Sans MS"/>
                <a:cs typeface="Comic Sans MS"/>
              </a:rPr>
              <a:t> </a:t>
            </a:r>
            <a:r>
              <a:rPr lang="it-IT" dirty="0" smtClean="0">
                <a:latin typeface="Comic Sans MS"/>
                <a:cs typeface="Comic Sans MS"/>
              </a:rPr>
              <a:t>in alcuni casi.</a:t>
            </a:r>
          </a:p>
          <a:p>
            <a:r>
              <a:rPr lang="it-IT" dirty="0" smtClean="0">
                <a:latin typeface="Comic Sans MS"/>
                <a:cs typeface="Comic Sans MS"/>
              </a:rPr>
              <a:t>Se trasfusione PLT Rh+ in ricevente femmina Rh- fare profilassi anti-D.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19" name="Triangolo isoscele 18"/>
          <p:cNvSpPr/>
          <p:nvPr/>
        </p:nvSpPr>
        <p:spPr>
          <a:xfrm rot="16200000">
            <a:off x="2651660" y="5026772"/>
            <a:ext cx="291818" cy="126515"/>
          </a:xfrm>
          <a:prstGeom prst="triangle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78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91196" y="13223"/>
            <a:ext cx="6781800" cy="8881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 smtClean="0">
                <a:solidFill>
                  <a:srgbClr val="A12121"/>
                </a:solidFill>
                <a:latin typeface="Comic Sans MS" charset="0"/>
              </a:rPr>
              <a:t>Cosa ricordare:</a:t>
            </a:r>
            <a:endParaRPr lang="it-IT" sz="2800" b="1" dirty="0">
              <a:solidFill>
                <a:srgbClr val="A12121"/>
              </a:solidFill>
              <a:latin typeface="Comic Sans MS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91196" y="1016643"/>
            <a:ext cx="7664845" cy="5078314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latin typeface="Comic Sans MS"/>
                <a:cs typeface="Comic Sans MS"/>
              </a:rPr>
              <a:t>L’errore trasfusionale è ancora la causa più frequente di NISHOT.</a:t>
            </a:r>
          </a:p>
          <a:p>
            <a:pPr marL="342900" indent="-342900" algn="just">
              <a:buFont typeface="+mj-lt"/>
              <a:buAutoNum type="arabicPeriod"/>
            </a:pPr>
            <a:endParaRPr lang="it-IT" dirty="0">
              <a:latin typeface="Comic Sans MS"/>
              <a:cs typeface="Comic Sans M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latin typeface="Comic Sans MS"/>
                <a:cs typeface="Comic Sans MS"/>
              </a:rPr>
              <a:t>In presenza di una reazione trasfusionale per prima cosa interrompere la trasfusione, quindi agire guidati dalla sintomatologia.</a:t>
            </a:r>
          </a:p>
          <a:p>
            <a:pPr marL="342900" indent="-342900" algn="just">
              <a:buFont typeface="+mj-lt"/>
              <a:buAutoNum type="arabicPeriod"/>
            </a:pPr>
            <a:endParaRPr lang="it-IT" dirty="0">
              <a:latin typeface="Comic Sans MS"/>
              <a:cs typeface="Comic Sans M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latin typeface="Comic Sans MS"/>
                <a:cs typeface="Comic Sans MS"/>
              </a:rPr>
              <a:t>In presenza di segni/sintomi gravi</a:t>
            </a:r>
            <a:r>
              <a:rPr lang="it-IT" b="1" dirty="0" smtClean="0">
                <a:latin typeface="Comic Sans MS"/>
                <a:cs typeface="Comic Sans MS"/>
              </a:rPr>
              <a:t> </a:t>
            </a:r>
            <a:r>
              <a:rPr lang="it-IT" b="1" u="sng" dirty="0" smtClean="0">
                <a:latin typeface="Comic Sans MS"/>
                <a:cs typeface="Comic Sans MS"/>
              </a:rPr>
              <a:t>NON</a:t>
            </a:r>
            <a:r>
              <a:rPr lang="it-IT" b="1" dirty="0" smtClean="0">
                <a:latin typeface="Comic Sans MS"/>
                <a:cs typeface="Comic Sans MS"/>
              </a:rPr>
              <a:t> </a:t>
            </a:r>
            <a:r>
              <a:rPr lang="it-IT" dirty="0" smtClean="0">
                <a:latin typeface="Comic Sans MS"/>
                <a:cs typeface="Comic Sans MS"/>
              </a:rPr>
              <a:t>attendere la conferma di una diagnosi ma iniziare subito con il supporto necessario, guidati dalla clinica e dagli esami di base.</a:t>
            </a:r>
          </a:p>
          <a:p>
            <a:pPr marL="342900" indent="-342900" algn="just">
              <a:buFont typeface="+mj-lt"/>
              <a:buAutoNum type="arabicPeriod"/>
            </a:pPr>
            <a:endParaRPr lang="it-IT" dirty="0">
              <a:latin typeface="Comic Sans MS"/>
              <a:cs typeface="Comic Sans M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dirty="0">
                <a:latin typeface="Comic Sans MS"/>
                <a:cs typeface="Comic Sans MS"/>
              </a:rPr>
              <a:t>Per ridurre al minimo le reazioni trasfusionali è necessaria una adeguata </a:t>
            </a:r>
            <a:r>
              <a:rPr lang="it-IT" dirty="0" smtClean="0">
                <a:latin typeface="Comic Sans MS"/>
                <a:cs typeface="Comic Sans MS"/>
              </a:rPr>
              <a:t>prevenzione, </a:t>
            </a:r>
            <a:r>
              <a:rPr lang="it-IT" dirty="0">
                <a:latin typeface="Comic Sans MS"/>
                <a:cs typeface="Comic Sans MS"/>
              </a:rPr>
              <a:t>con una </a:t>
            </a:r>
            <a:r>
              <a:rPr lang="it-IT" dirty="0" smtClean="0">
                <a:latin typeface="Comic Sans MS"/>
                <a:cs typeface="Comic Sans MS"/>
              </a:rPr>
              <a:t>buona selezione </a:t>
            </a:r>
            <a:r>
              <a:rPr lang="it-IT" dirty="0">
                <a:latin typeface="Comic Sans MS"/>
                <a:cs typeface="Comic Sans MS"/>
              </a:rPr>
              <a:t>del donatore </a:t>
            </a:r>
            <a:r>
              <a:rPr lang="it-IT" dirty="0" smtClean="0">
                <a:latin typeface="Comic Sans MS"/>
                <a:cs typeface="Comic Sans MS"/>
              </a:rPr>
              <a:t>e una idonea </a:t>
            </a:r>
            <a:r>
              <a:rPr lang="it-IT" dirty="0">
                <a:latin typeface="Comic Sans MS"/>
                <a:cs typeface="Comic Sans MS"/>
              </a:rPr>
              <a:t>lavorazione dei componenti</a:t>
            </a:r>
            <a:r>
              <a:rPr lang="it-IT" dirty="0" smtClean="0">
                <a:latin typeface="Comic Sans MS"/>
                <a:cs typeface="Comic Sans MS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it-IT" dirty="0">
              <a:latin typeface="Comic Sans MS"/>
              <a:cs typeface="Comic Sans M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latin typeface="Comic Sans MS"/>
                <a:cs typeface="Comic Sans MS"/>
              </a:rPr>
              <a:t>La premedicazione non è una pratica validata scientificamente. </a:t>
            </a:r>
          </a:p>
          <a:p>
            <a:pPr marL="342900" indent="-342900" algn="just">
              <a:buFont typeface="+mj-lt"/>
              <a:buAutoNum type="arabicPeriod"/>
            </a:pPr>
            <a:endParaRPr lang="it-IT" dirty="0">
              <a:latin typeface="Comic Sans MS"/>
              <a:cs typeface="Comic Sans M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latin typeface="Comic Sans MS"/>
                <a:cs typeface="Comic Sans MS"/>
              </a:rPr>
              <a:t>Non dimenticare che alcuni sintomi tardivi possono essere associati anch’essi ad una precedente trasfusione.</a:t>
            </a:r>
          </a:p>
        </p:txBody>
      </p:sp>
    </p:spTree>
    <p:extLst>
      <p:ext uri="{BB962C8B-B14F-4D97-AF65-F5344CB8AC3E}">
        <p14:creationId xmlns:p14="http://schemas.microsoft.com/office/powerpoint/2010/main" val="109250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" y="-167099"/>
            <a:ext cx="8968243" cy="673963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15013" y="6572540"/>
            <a:ext cx="41646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err="1">
                <a:latin typeface="Comic Sans MS"/>
                <a:cs typeface="Comic Sans MS"/>
              </a:rPr>
              <a:t>Tinegate</a:t>
            </a:r>
            <a:r>
              <a:rPr lang="it-IT" sz="1000" i="1" dirty="0">
                <a:latin typeface="Comic Sans MS"/>
                <a:cs typeface="Comic Sans MS"/>
              </a:rPr>
              <a:t> H. et al. </a:t>
            </a:r>
            <a:r>
              <a:rPr lang="it-IT" sz="1000" i="1" dirty="0" err="1">
                <a:latin typeface="Comic Sans MS"/>
                <a:cs typeface="Comic Sans MS"/>
              </a:rPr>
              <a:t>British</a:t>
            </a:r>
            <a:r>
              <a:rPr lang="it-IT" sz="1000" i="1" dirty="0">
                <a:latin typeface="Comic Sans MS"/>
                <a:cs typeface="Comic Sans MS"/>
              </a:rPr>
              <a:t> </a:t>
            </a:r>
            <a:r>
              <a:rPr lang="it-IT" sz="1000" i="1" dirty="0" err="1">
                <a:latin typeface="Comic Sans MS"/>
                <a:cs typeface="Comic Sans MS"/>
              </a:rPr>
              <a:t>J</a:t>
            </a:r>
            <a:r>
              <a:rPr lang="it-IT" sz="1000" i="1" dirty="0">
                <a:latin typeface="Comic Sans MS"/>
                <a:cs typeface="Comic Sans MS"/>
              </a:rPr>
              <a:t> </a:t>
            </a:r>
            <a:r>
              <a:rPr lang="it-IT" sz="1000" i="1" dirty="0" err="1">
                <a:latin typeface="Comic Sans MS"/>
                <a:cs typeface="Comic Sans MS"/>
              </a:rPr>
              <a:t>Haematol</a:t>
            </a:r>
            <a:r>
              <a:rPr lang="it-IT" sz="1000" i="1" dirty="0">
                <a:latin typeface="Comic Sans MS"/>
                <a:cs typeface="Comic Sans MS"/>
              </a:rPr>
              <a:t> 2012, 159: 143-53</a:t>
            </a:r>
            <a:endParaRPr lang="it-IT" sz="10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30590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 rot="19903352">
            <a:off x="873135" y="2874094"/>
            <a:ext cx="77891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0" b="1" i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/>
                <a:cs typeface="Comic Sans MS"/>
              </a:rPr>
              <a:t>Grazie per l’attenzione!</a:t>
            </a:r>
            <a:endParaRPr lang="it-IT" sz="5000" b="1" i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6965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91196" y="372573"/>
            <a:ext cx="6781800" cy="46035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500" b="1" dirty="0" smtClean="0">
                <a:solidFill>
                  <a:srgbClr val="A12121"/>
                </a:solidFill>
                <a:latin typeface="Comic Sans MS" charset="0"/>
              </a:rPr>
              <a:t>Rischio trasfusionale</a:t>
            </a:r>
            <a:endParaRPr lang="it-IT" sz="2500" b="1" dirty="0">
              <a:solidFill>
                <a:srgbClr val="A12121"/>
              </a:solidFill>
              <a:latin typeface="Comic Sans MS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7689" y="2463969"/>
            <a:ext cx="8362950" cy="39563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2980" lvl="2" indent="-342900">
              <a:buFont typeface="+mj-lt"/>
              <a:buAutoNum type="arabicPeriod"/>
            </a:pPr>
            <a:r>
              <a:rPr lang="it-IT" sz="1800" b="1" u="sng" dirty="0" smtClean="0">
                <a:latin typeface="Comic Sans MS" charset="0"/>
              </a:rPr>
              <a:t>Rischio infettivologico</a:t>
            </a:r>
          </a:p>
          <a:p>
            <a:pPr marL="0" lvl="0" indent="0" defTabSz="457200">
              <a:spcBef>
                <a:spcPts val="0"/>
              </a:spcBef>
              <a:buClrTx/>
              <a:buNone/>
            </a:pPr>
            <a:r>
              <a:rPr lang="it-IT" sz="1800" b="1" dirty="0">
                <a:latin typeface="Comic Sans MS" charset="0"/>
              </a:rPr>
              <a:t>	</a:t>
            </a:r>
            <a:r>
              <a:rPr lang="it-IT" sz="1800" b="1" dirty="0" smtClean="0">
                <a:latin typeface="Comic Sans MS" charset="0"/>
              </a:rPr>
              <a:t>	</a:t>
            </a:r>
            <a:r>
              <a:rPr lang="it-IT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Ridotto di </a:t>
            </a:r>
            <a:r>
              <a:rPr lang="it-IT" sz="1800" dirty="0">
                <a:solidFill>
                  <a:prstClr val="black"/>
                </a:solidFill>
                <a:latin typeface="Comic Sans MS"/>
                <a:cs typeface="Comic Sans MS"/>
              </a:rPr>
              <a:t>10.000 volte dal 1980 grazie al miglioramento dello </a:t>
            </a:r>
            <a:r>
              <a:rPr lang="it-IT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			screening </a:t>
            </a:r>
            <a:r>
              <a:rPr lang="it-IT" sz="1800" dirty="0">
                <a:solidFill>
                  <a:prstClr val="black"/>
                </a:solidFill>
                <a:latin typeface="Comic Sans MS"/>
                <a:cs typeface="Comic Sans MS"/>
              </a:rPr>
              <a:t>del donatore con i NAT (</a:t>
            </a:r>
            <a:r>
              <a:rPr lang="it-IT" sz="1800" dirty="0" err="1">
                <a:solidFill>
                  <a:prstClr val="black"/>
                </a:solidFill>
                <a:latin typeface="Comic Sans MS"/>
                <a:cs typeface="Comic Sans MS"/>
              </a:rPr>
              <a:t>Nucleic</a:t>
            </a:r>
            <a:r>
              <a:rPr lang="it-IT" sz="1800" dirty="0">
                <a:solidFill>
                  <a:prstClr val="black"/>
                </a:solidFill>
                <a:latin typeface="Comic Sans MS"/>
                <a:cs typeface="Comic Sans MS"/>
              </a:rPr>
              <a:t> Acid </a:t>
            </a:r>
            <a:r>
              <a:rPr lang="it-IT" sz="1800" dirty="0" err="1">
                <a:solidFill>
                  <a:prstClr val="black"/>
                </a:solidFill>
                <a:latin typeface="Comic Sans MS"/>
                <a:cs typeface="Comic Sans MS"/>
              </a:rPr>
              <a:t>Testing</a:t>
            </a:r>
            <a:r>
              <a:rPr lang="it-IT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)</a:t>
            </a:r>
          </a:p>
          <a:p>
            <a:pPr marL="640080" lvl="2" indent="0">
              <a:buNone/>
            </a:pPr>
            <a:endParaRPr lang="it-IT" sz="1000" b="1" dirty="0" smtClean="0">
              <a:latin typeface="Comic Sans MS" charset="0"/>
            </a:endParaRPr>
          </a:p>
          <a:p>
            <a:pPr marL="1097280" lvl="2" indent="-457200">
              <a:buFont typeface="Arial" pitchFamily="34" charset="0"/>
              <a:buAutoNum type="arabicParenR"/>
            </a:pPr>
            <a:endParaRPr lang="it-IT" sz="1000" b="1" dirty="0" smtClean="0">
              <a:latin typeface="Comic Sans MS" charset="0"/>
            </a:endParaRPr>
          </a:p>
          <a:p>
            <a:pPr marL="640080" lvl="2" indent="0">
              <a:buNone/>
            </a:pPr>
            <a:r>
              <a:rPr lang="it-IT" sz="1800" b="1" dirty="0" smtClean="0">
                <a:solidFill>
                  <a:srgbClr val="A12121"/>
                </a:solidFill>
                <a:latin typeface="Comic Sans MS" charset="0"/>
              </a:rPr>
              <a:t>2. </a:t>
            </a:r>
            <a:r>
              <a:rPr lang="it-IT" sz="1800" b="1" u="sng" dirty="0" smtClean="0">
                <a:latin typeface="Comic Sans MS" charset="0"/>
              </a:rPr>
              <a:t>Rischio non infettivologico severo (</a:t>
            </a:r>
            <a:r>
              <a:rPr lang="it-IT" sz="1800" b="1" u="sng" dirty="0" err="1" smtClean="0">
                <a:latin typeface="Comic Sans MS" charset="0"/>
              </a:rPr>
              <a:t>Noninfectious</a:t>
            </a:r>
            <a:r>
              <a:rPr lang="it-IT" sz="1800" b="1" u="sng" dirty="0" smtClean="0">
                <a:latin typeface="Comic Sans MS" charset="0"/>
              </a:rPr>
              <a:t> </a:t>
            </a:r>
            <a:r>
              <a:rPr lang="it-IT" sz="1800" b="1" u="sng" dirty="0" err="1" smtClean="0">
                <a:latin typeface="Comic Sans MS" charset="0"/>
              </a:rPr>
              <a:t>Serious</a:t>
            </a:r>
            <a:r>
              <a:rPr lang="it-IT" sz="1800" b="1" u="sng" dirty="0" smtClean="0">
                <a:latin typeface="Comic Sans MS" charset="0"/>
              </a:rPr>
              <a:t>          </a:t>
            </a:r>
            <a:r>
              <a:rPr lang="it-IT" sz="1800" b="1" dirty="0" smtClean="0">
                <a:latin typeface="Comic Sans MS" charset="0"/>
              </a:rPr>
              <a:t>	</a:t>
            </a:r>
            <a:r>
              <a:rPr lang="it-IT" sz="1800" b="1" u="sng" dirty="0" err="1" smtClean="0">
                <a:latin typeface="Comic Sans MS" charset="0"/>
              </a:rPr>
              <a:t>Hazards</a:t>
            </a:r>
            <a:r>
              <a:rPr lang="it-IT" sz="1800" b="1" u="sng" dirty="0" smtClean="0">
                <a:latin typeface="Comic Sans MS" charset="0"/>
              </a:rPr>
              <a:t> Of </a:t>
            </a:r>
            <a:r>
              <a:rPr lang="it-IT" sz="1800" b="1" u="sng" dirty="0" err="1" smtClean="0">
                <a:latin typeface="Comic Sans MS" charset="0"/>
              </a:rPr>
              <a:t>Transfusions</a:t>
            </a:r>
            <a:r>
              <a:rPr lang="it-IT" sz="1800" b="1" u="sng" dirty="0" smtClean="0">
                <a:latin typeface="Comic Sans MS" charset="0"/>
              </a:rPr>
              <a:t> - </a:t>
            </a:r>
            <a:r>
              <a:rPr lang="it-IT" sz="1800" b="1" u="sng" dirty="0" err="1" smtClean="0">
                <a:latin typeface="Comic Sans MS" charset="0"/>
              </a:rPr>
              <a:t>NISHOTs</a:t>
            </a:r>
            <a:r>
              <a:rPr lang="it-IT" sz="1800" b="1" u="sng" dirty="0" smtClean="0">
                <a:latin typeface="Comic Sans MS" charset="0"/>
              </a:rPr>
              <a:t>)</a:t>
            </a:r>
          </a:p>
          <a:p>
            <a:pPr marL="640080" lvl="2" indent="0">
              <a:buNone/>
            </a:pPr>
            <a:r>
              <a:rPr lang="it-IT" sz="1800" dirty="0" smtClean="0">
                <a:latin typeface="Comic Sans MS" charset="0"/>
              </a:rPr>
              <a:t>	</a:t>
            </a:r>
            <a:r>
              <a:rPr lang="it-IT" sz="1800" dirty="0" smtClean="0">
                <a:solidFill>
                  <a:schemeClr val="tx1"/>
                </a:solidFill>
                <a:latin typeface="Comic Sans MS" charset="0"/>
              </a:rPr>
              <a:t>Oggi fino a 1000 volte più probabile di una complicanza     	infettivologica (incidenza complessiva incerta; oggi da 0,3 a 5%</a:t>
            </a:r>
          </a:p>
          <a:p>
            <a:pPr marL="640080" lvl="2" indent="0">
              <a:buNone/>
            </a:pPr>
            <a:r>
              <a:rPr lang="it-IT" sz="1800" dirty="0">
                <a:solidFill>
                  <a:schemeClr val="tx1"/>
                </a:solidFill>
                <a:latin typeface="Comic Sans MS" charset="0"/>
              </a:rPr>
              <a:t>	</a:t>
            </a:r>
            <a:r>
              <a:rPr lang="it-IT" sz="1800" dirty="0" smtClean="0">
                <a:solidFill>
                  <a:schemeClr val="tx1"/>
                </a:solidFill>
                <a:latin typeface="Comic Sans MS" charset="0"/>
              </a:rPr>
              <a:t>delle </a:t>
            </a:r>
            <a:r>
              <a:rPr lang="it-IT" sz="1800" dirty="0" err="1" smtClean="0">
                <a:solidFill>
                  <a:schemeClr val="tx1"/>
                </a:solidFill>
                <a:latin typeface="Comic Sans MS" charset="0"/>
              </a:rPr>
              <a:t>tx</a:t>
            </a:r>
            <a:r>
              <a:rPr lang="it-IT" sz="1800" dirty="0" smtClean="0">
                <a:solidFill>
                  <a:schemeClr val="tx1"/>
                </a:solidFill>
                <a:latin typeface="Comic Sans MS" charset="0"/>
              </a:rPr>
              <a:t> associata ad una reazione immediata)</a:t>
            </a:r>
          </a:p>
        </p:txBody>
      </p:sp>
      <p:sp>
        <p:nvSpPr>
          <p:cNvPr id="6" name="Rettangolo 5"/>
          <p:cNvSpPr/>
          <p:nvPr/>
        </p:nvSpPr>
        <p:spPr>
          <a:xfrm>
            <a:off x="862551" y="2493139"/>
            <a:ext cx="7294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Comic Sans MS" charset="0"/>
              </a:rPr>
              <a:t>La trasfusione di emocomponenti espone a due tipi di rischio: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91196" y="1141420"/>
            <a:ext cx="6989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90"/>
                </a:solidFill>
                <a:latin typeface="Comic Sans MS"/>
                <a:cs typeface="Comic Sans MS"/>
              </a:rPr>
              <a:t>Secondo i rapporti di </a:t>
            </a:r>
            <a:r>
              <a:rPr lang="it-IT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emovigilanza</a:t>
            </a:r>
            <a:r>
              <a:rPr lang="it-IT" dirty="0" smtClean="0">
                <a:solidFill>
                  <a:srgbClr val="000090"/>
                </a:solidFill>
                <a:latin typeface="Comic Sans MS"/>
                <a:cs typeface="Comic Sans MS"/>
              </a:rPr>
              <a:t> di diversi paesi industrializzati, la mortalità associata alle trasfusioni si è notevolmente ridotta nelle ultime due decadi</a:t>
            </a:r>
            <a:endParaRPr lang="it-IT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86040" y="6297250"/>
            <a:ext cx="471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 err="1" smtClean="0">
                <a:latin typeface="Comic Sans MS"/>
                <a:cs typeface="Comic Sans MS"/>
              </a:rPr>
              <a:t>Sharma</a:t>
            </a:r>
            <a:r>
              <a:rPr lang="it-IT" sz="1000" i="1" dirty="0" smtClean="0">
                <a:latin typeface="Comic Sans MS"/>
                <a:cs typeface="Comic Sans MS"/>
              </a:rPr>
              <a:t> S et al. American Academy of family </a:t>
            </a:r>
            <a:r>
              <a:rPr lang="it-IT" sz="1000" i="1" dirty="0" err="1" smtClean="0">
                <a:latin typeface="Comic Sans MS"/>
                <a:cs typeface="Comic Sans MS"/>
              </a:rPr>
              <a:t>physicians</a:t>
            </a:r>
            <a:r>
              <a:rPr lang="it-IT" sz="1000" i="1" dirty="0" smtClean="0">
                <a:latin typeface="Comic Sans MS"/>
                <a:cs typeface="Comic Sans MS"/>
              </a:rPr>
              <a:t>. 2011;83(6):719-24</a:t>
            </a:r>
          </a:p>
          <a:p>
            <a:r>
              <a:rPr lang="it-IT" sz="1000" i="1" dirty="0" err="1" smtClean="0">
                <a:latin typeface="Comic Sans MS"/>
                <a:cs typeface="Comic Sans MS"/>
              </a:rPr>
              <a:t>Tinegate</a:t>
            </a:r>
            <a:r>
              <a:rPr lang="it-IT" sz="1000" i="1" dirty="0" smtClean="0">
                <a:latin typeface="Comic Sans MS"/>
                <a:cs typeface="Comic Sans MS"/>
              </a:rPr>
              <a:t> H. et al. </a:t>
            </a:r>
            <a:r>
              <a:rPr lang="it-IT" sz="1000" i="1" dirty="0" err="1" smtClean="0">
                <a:latin typeface="Comic Sans MS"/>
                <a:cs typeface="Comic Sans MS"/>
              </a:rPr>
              <a:t>British</a:t>
            </a:r>
            <a:r>
              <a:rPr lang="it-IT" sz="1000" i="1" dirty="0" smtClean="0">
                <a:latin typeface="Comic Sans MS"/>
                <a:cs typeface="Comic Sans MS"/>
              </a:rPr>
              <a:t> </a:t>
            </a:r>
            <a:r>
              <a:rPr lang="it-IT" sz="1000" i="1" dirty="0" err="1" smtClean="0">
                <a:latin typeface="Comic Sans MS"/>
                <a:cs typeface="Comic Sans MS"/>
              </a:rPr>
              <a:t>J</a:t>
            </a:r>
            <a:r>
              <a:rPr lang="it-IT" sz="1000" i="1" dirty="0" smtClean="0">
                <a:latin typeface="Comic Sans MS"/>
                <a:cs typeface="Comic Sans MS"/>
              </a:rPr>
              <a:t> </a:t>
            </a:r>
            <a:r>
              <a:rPr lang="it-IT" sz="1000" i="1" dirty="0" err="1" smtClean="0">
                <a:latin typeface="Comic Sans MS"/>
                <a:cs typeface="Comic Sans MS"/>
              </a:rPr>
              <a:t>Haematol</a:t>
            </a:r>
            <a:r>
              <a:rPr lang="it-IT" sz="1000" i="1" dirty="0" smtClean="0">
                <a:latin typeface="Comic Sans MS"/>
                <a:cs typeface="Comic Sans MS"/>
              </a:rPr>
              <a:t> 2012, 159: 143-53</a:t>
            </a:r>
            <a:endParaRPr lang="it-IT" sz="10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6526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72" y="1813115"/>
            <a:ext cx="8910427" cy="191086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649606" y="1507022"/>
            <a:ext cx="3153308" cy="19394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1196" y="640841"/>
            <a:ext cx="7543800" cy="1109544"/>
          </a:xfrm>
        </p:spPr>
        <p:txBody>
          <a:bodyPr>
            <a:normAutofit/>
          </a:bodyPr>
          <a:lstStyle/>
          <a:p>
            <a:r>
              <a:rPr lang="it-IT" sz="1800" dirty="0" smtClean="0">
                <a:latin typeface="Comic Sans MS"/>
                <a:cs typeface="Comic Sans MS"/>
              </a:rPr>
              <a:t>Tradizionale: HIV, HBV, HCV, HTLV </a:t>
            </a:r>
            <a:endParaRPr lang="it-IT" sz="1800" dirty="0">
              <a:latin typeface="Comic Sans MS"/>
              <a:cs typeface="Comic Sans M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91196" y="55850"/>
            <a:ext cx="6781800" cy="8881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 smtClean="0">
                <a:solidFill>
                  <a:srgbClr val="A12121"/>
                </a:solidFill>
                <a:latin typeface="Comic Sans MS" charset="0"/>
              </a:rPr>
              <a:t>Rischio infettivologico</a:t>
            </a:r>
            <a:endParaRPr lang="it-IT" sz="2800" b="1" dirty="0">
              <a:solidFill>
                <a:srgbClr val="A12121"/>
              </a:solidFill>
              <a:latin typeface="Comic Sans MS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606" y="1607282"/>
            <a:ext cx="3153308" cy="1939404"/>
          </a:xfrm>
          <a:prstGeom prst="rect">
            <a:avLst/>
          </a:prstGeom>
          <a:ln w="38100" cmpd="sng">
            <a:solidFill>
              <a:srgbClr val="990000"/>
            </a:solidFill>
          </a:ln>
        </p:spPr>
      </p:pic>
      <p:cxnSp>
        <p:nvCxnSpPr>
          <p:cNvPr id="14" name="Connettore 1 13"/>
          <p:cNvCxnSpPr/>
          <p:nvPr/>
        </p:nvCxnSpPr>
        <p:spPr>
          <a:xfrm>
            <a:off x="2254783" y="2654397"/>
            <a:ext cx="192655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egnaposto contenuto 2"/>
          <p:cNvSpPr txBox="1">
            <a:spLocks/>
          </p:cNvSpPr>
          <p:nvPr/>
        </p:nvSpPr>
        <p:spPr>
          <a:xfrm>
            <a:off x="943596" y="3778952"/>
            <a:ext cx="7543800" cy="22996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latin typeface="Comic Sans MS"/>
                <a:cs typeface="Comic Sans MS"/>
              </a:rPr>
              <a:t>Emergente: West </a:t>
            </a:r>
            <a:r>
              <a:rPr lang="it-IT" sz="1800" dirty="0" err="1" smtClean="0">
                <a:latin typeface="Comic Sans MS"/>
                <a:cs typeface="Comic Sans MS"/>
              </a:rPr>
              <a:t>Nile</a:t>
            </a:r>
            <a:r>
              <a:rPr lang="it-IT" sz="1800" dirty="0" smtClean="0">
                <a:latin typeface="Comic Sans MS"/>
                <a:cs typeface="Comic Sans MS"/>
              </a:rPr>
              <a:t> Virus, </a:t>
            </a:r>
            <a:r>
              <a:rPr lang="it-IT" sz="1800" dirty="0" err="1" smtClean="0">
                <a:latin typeface="Comic Sans MS"/>
                <a:cs typeface="Comic Sans MS"/>
              </a:rPr>
              <a:t>vCJD</a:t>
            </a:r>
            <a:r>
              <a:rPr lang="it-IT" sz="1800" dirty="0" smtClean="0">
                <a:latin typeface="Comic Sans MS"/>
                <a:cs typeface="Comic Sans MS"/>
              </a:rPr>
              <a:t>, </a:t>
            </a:r>
            <a:r>
              <a:rPr lang="it-IT" sz="1800" dirty="0" err="1" smtClean="0">
                <a:latin typeface="Comic Sans MS"/>
                <a:cs typeface="Comic Sans MS"/>
              </a:rPr>
              <a:t>Babesia</a:t>
            </a:r>
            <a:r>
              <a:rPr lang="it-IT" sz="1800" dirty="0" smtClean="0">
                <a:latin typeface="Comic Sans MS"/>
                <a:cs typeface="Comic Sans MS"/>
              </a:rPr>
              <a:t>, Malattia di </a:t>
            </a:r>
            <a:r>
              <a:rPr lang="it-IT" sz="1800" dirty="0" err="1" smtClean="0">
                <a:latin typeface="Comic Sans MS"/>
                <a:cs typeface="Comic Sans MS"/>
              </a:rPr>
              <a:t>Chagas</a:t>
            </a:r>
            <a:r>
              <a:rPr lang="it-IT" sz="1800" dirty="0" smtClean="0">
                <a:latin typeface="Comic Sans MS"/>
                <a:cs typeface="Comic Sans MS"/>
              </a:rPr>
              <a:t>, Malaria, Dengue</a:t>
            </a:r>
          </a:p>
          <a:p>
            <a:pPr marL="0" indent="0">
              <a:buNone/>
            </a:pPr>
            <a:endParaRPr lang="it-IT" sz="2000" dirty="0" smtClean="0">
              <a:latin typeface="Comic Sans MS"/>
              <a:cs typeface="Comic Sans MS"/>
            </a:endParaRPr>
          </a:p>
          <a:p>
            <a:r>
              <a:rPr lang="it-IT" sz="1800" dirty="0" smtClean="0">
                <a:latin typeface="Comic Sans MS"/>
                <a:cs typeface="Comic Sans MS"/>
              </a:rPr>
              <a:t>Contaminazione batterica: più della metà delle infezioni trasmesse da trasfusioni e ad alta mortalità (27%) </a:t>
            </a:r>
            <a:r>
              <a:rPr lang="it-IT" sz="1500" dirty="0" smtClean="0">
                <a:latin typeface="Comic Sans MS"/>
                <a:cs typeface="Comic Sans MS"/>
              </a:rPr>
              <a:t>(dati UK SHOT 1996-2009)</a:t>
            </a:r>
            <a:endParaRPr lang="it-IT" sz="1500" dirty="0">
              <a:latin typeface="Comic Sans MS"/>
              <a:cs typeface="Comic Sans M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795077" y="6249041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 err="1" smtClean="0">
                <a:latin typeface="Comic Sans MS"/>
                <a:cs typeface="Comic Sans MS"/>
              </a:rPr>
              <a:t>Lavoie</a:t>
            </a:r>
            <a:r>
              <a:rPr lang="it-IT" sz="1000" i="1" dirty="0" smtClean="0">
                <a:latin typeface="Comic Sans MS"/>
                <a:cs typeface="Comic Sans MS"/>
              </a:rPr>
              <a:t> J. </a:t>
            </a:r>
            <a:r>
              <a:rPr lang="it-IT" sz="1000" i="1" dirty="0" err="1" smtClean="0">
                <a:latin typeface="Comic Sans MS"/>
                <a:cs typeface="Comic Sans MS"/>
              </a:rPr>
              <a:t>Pediatric</a:t>
            </a:r>
            <a:r>
              <a:rPr lang="it-IT" sz="1000" i="1" dirty="0" smtClean="0">
                <a:latin typeface="Comic Sans MS"/>
                <a:cs typeface="Comic Sans MS"/>
              </a:rPr>
              <a:t> </a:t>
            </a:r>
            <a:r>
              <a:rPr lang="it-IT" sz="1000" i="1" dirty="0" err="1" smtClean="0">
                <a:latin typeface="Comic Sans MS"/>
                <a:cs typeface="Comic Sans MS"/>
              </a:rPr>
              <a:t>Anesthesia</a:t>
            </a:r>
            <a:r>
              <a:rPr lang="it-IT" sz="1000" i="1" dirty="0" smtClean="0">
                <a:latin typeface="Comic Sans MS"/>
                <a:cs typeface="Comic Sans MS"/>
              </a:rPr>
              <a:t> 21 (2011); 14-24.</a:t>
            </a:r>
            <a:endParaRPr lang="it-IT" sz="10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5229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1196" y="754013"/>
            <a:ext cx="7543800" cy="1496247"/>
          </a:xfrm>
        </p:spPr>
        <p:txBody>
          <a:bodyPr>
            <a:normAutofit lnSpcReduction="10000"/>
          </a:bodyPr>
          <a:lstStyle/>
          <a:p>
            <a:r>
              <a:rPr lang="it-IT" sz="1800" dirty="0" smtClean="0">
                <a:latin typeface="Comic Sans MS"/>
                <a:cs typeface="Comic Sans MS"/>
              </a:rPr>
              <a:t>Termine introdotto per la prima volta nel 2000 in un bollettino dell’AABB (American </a:t>
            </a:r>
            <a:r>
              <a:rPr lang="it-IT" sz="1800" dirty="0" err="1" smtClean="0">
                <a:latin typeface="Comic Sans MS"/>
                <a:cs typeface="Comic Sans MS"/>
              </a:rPr>
              <a:t>Association</a:t>
            </a:r>
            <a:r>
              <a:rPr lang="it-IT" sz="1800" dirty="0" smtClean="0">
                <a:latin typeface="Comic Sans MS"/>
                <a:cs typeface="Comic Sans MS"/>
              </a:rPr>
              <a:t> of Blood </a:t>
            </a:r>
            <a:r>
              <a:rPr lang="it-IT" sz="1800" dirty="0" err="1" smtClean="0">
                <a:latin typeface="Comic Sans MS"/>
                <a:cs typeface="Comic Sans MS"/>
              </a:rPr>
              <a:t>Banks</a:t>
            </a:r>
            <a:r>
              <a:rPr lang="it-IT" sz="1800" dirty="0" smtClean="0">
                <a:latin typeface="Comic Sans MS"/>
                <a:cs typeface="Comic Sans MS"/>
              </a:rPr>
              <a:t>)</a:t>
            </a:r>
          </a:p>
          <a:p>
            <a:endParaRPr lang="it-IT" sz="1000" dirty="0" smtClean="0">
              <a:latin typeface="Comic Sans MS"/>
              <a:cs typeface="Comic Sans MS"/>
            </a:endParaRPr>
          </a:p>
          <a:p>
            <a:r>
              <a:rPr lang="it-IT" sz="1800" dirty="0" smtClean="0">
                <a:latin typeface="Comic Sans MS"/>
                <a:cs typeface="Comic Sans MS"/>
              </a:rPr>
              <a:t>Include tutte le complicanze trasfusionali non infettive</a:t>
            </a:r>
          </a:p>
          <a:p>
            <a:pPr marL="0" indent="0">
              <a:buNone/>
            </a:pPr>
            <a:r>
              <a:rPr lang="it-IT" dirty="0" smtClean="0">
                <a:latin typeface="Comic Sans MS"/>
                <a:cs typeface="Comic Sans MS"/>
              </a:rPr>
              <a:t> 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654" y="86503"/>
            <a:ext cx="7671374" cy="9693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b="1" dirty="0" smtClean="0">
                <a:solidFill>
                  <a:srgbClr val="FFFFFF"/>
                </a:solidFill>
                <a:latin typeface="Comic Sans MS" charset="0"/>
              </a:rPr>
              <a:t>Rischio non infettivo severo</a:t>
            </a:r>
          </a:p>
          <a:p>
            <a:endParaRPr lang="it-IT" sz="1400" b="1" dirty="0" smtClean="0">
              <a:solidFill>
                <a:srgbClr val="A12121"/>
              </a:solidFill>
              <a:latin typeface="Comic Sans MS" charset="0"/>
            </a:endParaRPr>
          </a:p>
          <a:p>
            <a:r>
              <a:rPr lang="it-IT" sz="2600" b="1" dirty="0" smtClean="0">
                <a:solidFill>
                  <a:srgbClr val="A12121"/>
                </a:solidFill>
                <a:latin typeface="Comic Sans MS" charset="0"/>
              </a:rPr>
              <a:t>(</a:t>
            </a:r>
            <a:r>
              <a:rPr lang="it-IT" sz="2600" b="1" dirty="0" err="1" smtClean="0">
                <a:solidFill>
                  <a:srgbClr val="A12121"/>
                </a:solidFill>
                <a:latin typeface="Comic Sans MS" charset="0"/>
              </a:rPr>
              <a:t>Noninfectious</a:t>
            </a:r>
            <a:r>
              <a:rPr lang="it-IT" sz="2600" b="1" dirty="0" smtClean="0">
                <a:solidFill>
                  <a:srgbClr val="A12121"/>
                </a:solidFill>
                <a:latin typeface="Comic Sans MS" charset="0"/>
              </a:rPr>
              <a:t> </a:t>
            </a:r>
            <a:r>
              <a:rPr lang="it-IT" sz="2600" b="1" dirty="0" err="1">
                <a:solidFill>
                  <a:srgbClr val="A12121"/>
                </a:solidFill>
                <a:latin typeface="Comic Sans MS" charset="0"/>
              </a:rPr>
              <a:t>Serious</a:t>
            </a:r>
            <a:r>
              <a:rPr lang="it-IT" sz="2600" b="1" dirty="0">
                <a:solidFill>
                  <a:srgbClr val="A12121"/>
                </a:solidFill>
                <a:latin typeface="Comic Sans MS" charset="0"/>
              </a:rPr>
              <a:t> </a:t>
            </a:r>
            <a:r>
              <a:rPr lang="it-IT" sz="2600" b="1" dirty="0" err="1">
                <a:solidFill>
                  <a:srgbClr val="A12121"/>
                </a:solidFill>
                <a:latin typeface="Comic Sans MS" charset="0"/>
              </a:rPr>
              <a:t>Hazard</a:t>
            </a:r>
            <a:r>
              <a:rPr lang="it-IT" sz="2600" b="1" dirty="0">
                <a:solidFill>
                  <a:srgbClr val="A12121"/>
                </a:solidFill>
                <a:latin typeface="Comic Sans MS" charset="0"/>
              </a:rPr>
              <a:t> Of </a:t>
            </a:r>
            <a:r>
              <a:rPr lang="it-IT" sz="2600" b="1" dirty="0" err="1">
                <a:solidFill>
                  <a:srgbClr val="A12121"/>
                </a:solidFill>
                <a:latin typeface="Comic Sans MS" charset="0"/>
              </a:rPr>
              <a:t>Transfusions</a:t>
            </a:r>
            <a:r>
              <a:rPr lang="it-IT" sz="2600" b="1" dirty="0">
                <a:solidFill>
                  <a:srgbClr val="A12121"/>
                </a:solidFill>
                <a:latin typeface="Comic Sans MS" charset="0"/>
              </a:rPr>
              <a:t> </a:t>
            </a:r>
            <a:r>
              <a:rPr lang="it-IT" sz="2600" b="1" dirty="0" smtClean="0">
                <a:solidFill>
                  <a:srgbClr val="A12121"/>
                </a:solidFill>
                <a:latin typeface="Comic Sans MS" charset="0"/>
              </a:rPr>
              <a:t>– </a:t>
            </a:r>
            <a:r>
              <a:rPr lang="it-IT" sz="2600" b="1" dirty="0" err="1" smtClean="0">
                <a:solidFill>
                  <a:srgbClr val="A12121"/>
                </a:solidFill>
                <a:latin typeface="Comic Sans MS" charset="0"/>
              </a:rPr>
              <a:t>NISHOTs</a:t>
            </a:r>
            <a:r>
              <a:rPr lang="it-IT" sz="2600" b="1" dirty="0" smtClean="0">
                <a:solidFill>
                  <a:srgbClr val="A12121"/>
                </a:solidFill>
                <a:latin typeface="Comic Sans MS" charset="0"/>
              </a:rPr>
              <a:t>)</a:t>
            </a:r>
            <a:endParaRPr lang="it-IT" sz="2600" b="1" dirty="0">
              <a:solidFill>
                <a:srgbClr val="A12121"/>
              </a:solidFill>
              <a:latin typeface="Comic Sans MS" charset="0"/>
            </a:endParaRPr>
          </a:p>
          <a:p>
            <a:endParaRPr lang="it-IT" sz="3600" b="1" dirty="0" smtClean="0">
              <a:solidFill>
                <a:srgbClr val="A12121"/>
              </a:solidFill>
              <a:latin typeface="Comic Sans MS" charset="0"/>
            </a:endParaRPr>
          </a:p>
        </p:txBody>
      </p:sp>
      <p:graphicFrame>
        <p:nvGraphicFramePr>
          <p:cNvPr id="6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863334"/>
              </p:ext>
            </p:extLst>
          </p:nvPr>
        </p:nvGraphicFramePr>
        <p:xfrm>
          <a:off x="299955" y="2458562"/>
          <a:ext cx="8686800" cy="4024500"/>
        </p:xfrm>
        <a:graphic>
          <a:graphicData uri="http://schemas.openxmlformats.org/drawingml/2006/table">
            <a:tbl>
              <a:tblPr/>
              <a:tblGrid>
                <a:gridCol w="2368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2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48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0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Immuno</a:t>
                      </a:r>
                      <a:endParaRPr kumimoji="1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Non </a:t>
                      </a:r>
                      <a:r>
                        <a:rPr kumimoji="1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immuno</a:t>
                      </a:r>
                      <a:endParaRPr kumimoji="1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Immuno</a:t>
                      </a:r>
                      <a:endParaRPr kumimoji="1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Non </a:t>
                      </a:r>
                      <a:r>
                        <a:rPr kumimoji="1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immuno</a:t>
                      </a:r>
                      <a:endParaRPr kumimoji="1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Emolitiche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(intra/extra vascolari)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Mistrasfusion</a:t>
                      </a:r>
                      <a:endParaRPr kumimoji="1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Emolitiche ritardate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Sovraccarico di ferro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5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Febbrili non emolitiche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Emolisi fisico/chimica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Alloimmunizzazione</a:t>
                      </a:r>
                      <a:endParaRPr kumimoji="1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Over/under </a:t>
                      </a:r>
                      <a:r>
                        <a:rPr kumimoji="1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transfusion</a:t>
                      </a:r>
                      <a:endParaRPr kumimoji="1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5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Allergia/anafilassi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Contaminazione batterica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TRIM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63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TRALI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Danni da conservazione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TA-GVHD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Alterazioni </a:t>
                      </a:r>
                      <a:r>
                        <a:rPr kumimoji="1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metab</a:t>
                      </a:r>
                      <a:r>
                        <a:rPr kumimoji="1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Microchimerismo</a:t>
                      </a:r>
                      <a:endParaRPr kumimoji="1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9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Coagulopatia</a:t>
                      </a:r>
                      <a:endParaRPr kumimoji="1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PTP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0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TACO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 Box 1059"/>
          <p:cNvSpPr txBox="1">
            <a:spLocks noChangeArrowheads="1"/>
          </p:cNvSpPr>
          <p:nvPr/>
        </p:nvSpPr>
        <p:spPr bwMode="auto">
          <a:xfrm>
            <a:off x="1070589" y="1990017"/>
            <a:ext cx="2639825" cy="400110"/>
          </a:xfrm>
          <a:prstGeom prst="rect">
            <a:avLst/>
          </a:prstGeom>
          <a:solidFill>
            <a:srgbClr val="A121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Reazioni Immediate</a:t>
            </a:r>
            <a:endParaRPr lang="it-IT" sz="2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Text Box 1060"/>
          <p:cNvSpPr txBox="1">
            <a:spLocks noChangeArrowheads="1"/>
          </p:cNvSpPr>
          <p:nvPr/>
        </p:nvSpPr>
        <p:spPr bwMode="auto">
          <a:xfrm>
            <a:off x="5418834" y="1990017"/>
            <a:ext cx="2472917" cy="400110"/>
          </a:xfrm>
          <a:prstGeom prst="rect">
            <a:avLst/>
          </a:prstGeom>
          <a:solidFill>
            <a:srgbClr val="A121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Reazioni  Ritardate </a:t>
            </a:r>
            <a:endParaRPr lang="it-IT" sz="2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10414" y="6572675"/>
            <a:ext cx="5056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 smtClean="0">
                <a:latin typeface="Comic Sans MS"/>
                <a:cs typeface="Comic Sans MS"/>
              </a:rPr>
              <a:t>Modificata da </a:t>
            </a:r>
            <a:r>
              <a:rPr lang="it-IT" sz="1000" i="1" dirty="0" err="1" smtClean="0">
                <a:latin typeface="Comic Sans MS"/>
                <a:cs typeface="Comic Sans MS"/>
              </a:rPr>
              <a:t>Hendrickson</a:t>
            </a:r>
            <a:r>
              <a:rPr lang="it-IT" sz="1000" i="1" dirty="0" smtClean="0">
                <a:latin typeface="Comic Sans MS"/>
                <a:cs typeface="Comic Sans MS"/>
              </a:rPr>
              <a:t> JE et al . </a:t>
            </a:r>
            <a:r>
              <a:rPr lang="it-IT" sz="1000" i="1" dirty="0" err="1" smtClean="0">
                <a:latin typeface="Comic Sans MS"/>
                <a:cs typeface="Comic Sans MS"/>
              </a:rPr>
              <a:t>Anesthesia</a:t>
            </a:r>
            <a:r>
              <a:rPr lang="it-IT" sz="1000" i="1" dirty="0" smtClean="0">
                <a:latin typeface="Comic Sans MS"/>
                <a:cs typeface="Comic Sans MS"/>
              </a:rPr>
              <a:t> and Analgesia 2009; 108: 759-69</a:t>
            </a:r>
            <a:endParaRPr lang="it-IT" sz="10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6035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 txBox="1">
            <a:spLocks noGrp="1"/>
          </p:cNvSpPr>
          <p:nvPr>
            <p:ph idx="1"/>
          </p:nvPr>
        </p:nvSpPr>
        <p:spPr>
          <a:xfrm>
            <a:off x="1144337" y="343765"/>
            <a:ext cx="75438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Come riconoscere una reazione trasfusionale?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127525" y="932376"/>
            <a:ext cx="4842905" cy="646331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PRIMA DOMANDA: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 Quanto tempo è passato dalla trasfusione? 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335513" y="1845192"/>
            <a:ext cx="1925828" cy="369332"/>
          </a:xfrm>
          <a:prstGeom prst="rect">
            <a:avLst/>
          </a:prstGeom>
          <a:noFill/>
          <a:ln w="57150" cap="rnd" cmpd="sng">
            <a:solidFill>
              <a:srgbClr val="A1212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Meno di 24 ore?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15" name="Freccia giù 14"/>
          <p:cNvSpPr/>
          <p:nvPr/>
        </p:nvSpPr>
        <p:spPr>
          <a:xfrm>
            <a:off x="2072905" y="2365373"/>
            <a:ext cx="368697" cy="546182"/>
          </a:xfrm>
          <a:prstGeom prst="downArrow">
            <a:avLst/>
          </a:prstGeom>
          <a:solidFill>
            <a:srgbClr val="A121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 Box 1059"/>
          <p:cNvSpPr txBox="1">
            <a:spLocks noChangeArrowheads="1"/>
          </p:cNvSpPr>
          <p:nvPr/>
        </p:nvSpPr>
        <p:spPr bwMode="auto">
          <a:xfrm>
            <a:off x="1059689" y="3131703"/>
            <a:ext cx="2639825" cy="400110"/>
          </a:xfrm>
          <a:prstGeom prst="rect">
            <a:avLst/>
          </a:prstGeom>
          <a:solidFill>
            <a:srgbClr val="A121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Reazioni Immediate</a:t>
            </a:r>
            <a:endParaRPr lang="it-IT" sz="2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1060"/>
          <p:cNvSpPr txBox="1">
            <a:spLocks noChangeArrowheads="1"/>
          </p:cNvSpPr>
          <p:nvPr/>
        </p:nvSpPr>
        <p:spPr bwMode="auto">
          <a:xfrm>
            <a:off x="5309594" y="3113734"/>
            <a:ext cx="2472917" cy="400110"/>
          </a:xfrm>
          <a:prstGeom prst="rect">
            <a:avLst/>
          </a:prstGeom>
          <a:solidFill>
            <a:srgbClr val="A121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Reazioni  Ritardate </a:t>
            </a:r>
            <a:endParaRPr lang="it-IT" sz="2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418834" y="1832449"/>
            <a:ext cx="2088583" cy="369332"/>
          </a:xfrm>
          <a:prstGeom prst="rect">
            <a:avLst/>
          </a:prstGeom>
          <a:noFill/>
          <a:ln w="57150" cap="rnd" cmpd="sng">
            <a:solidFill>
              <a:srgbClr val="A1212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Giorni/mesi/anni?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19" name="Freccia giù 18"/>
          <p:cNvSpPr/>
          <p:nvPr/>
        </p:nvSpPr>
        <p:spPr>
          <a:xfrm>
            <a:off x="6301323" y="2352630"/>
            <a:ext cx="368697" cy="546182"/>
          </a:xfrm>
          <a:prstGeom prst="downArrow">
            <a:avLst/>
          </a:prstGeom>
          <a:solidFill>
            <a:srgbClr val="A121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954387" y="3564791"/>
            <a:ext cx="4572000" cy="2800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 smtClean="0">
                <a:latin typeface="Comic Sans MS"/>
                <a:cs typeface="Times New Roman"/>
              </a:rPr>
              <a:t>Febbre, </a:t>
            </a:r>
            <a:r>
              <a:rPr lang="it-IT" sz="1600" dirty="0" err="1" smtClean="0">
                <a:latin typeface="Comic Sans MS"/>
                <a:cs typeface="Times New Roman"/>
              </a:rPr>
              <a:t>Rigor</a:t>
            </a:r>
            <a:endParaRPr lang="it-IT" sz="1600" dirty="0" smtClean="0">
              <a:latin typeface="Comic Sans MS"/>
              <a:cs typeface="Times New Roman"/>
            </a:endParaRPr>
          </a:p>
          <a:p>
            <a:r>
              <a:rPr lang="it-IT" sz="1600" dirty="0">
                <a:latin typeface="Comic Sans MS"/>
                <a:cs typeface="Times New Roman"/>
              </a:rPr>
              <a:t>D</a:t>
            </a:r>
            <a:r>
              <a:rPr lang="it-IT" sz="1600" dirty="0" smtClean="0">
                <a:latin typeface="Comic Sans MS"/>
                <a:cs typeface="Times New Roman"/>
              </a:rPr>
              <a:t>olore </a:t>
            </a:r>
            <a:r>
              <a:rPr lang="it-IT" sz="1600" dirty="0">
                <a:latin typeface="Comic Sans MS"/>
                <a:cs typeface="Times New Roman"/>
              </a:rPr>
              <a:t>toracico/addominale/al rachide, </a:t>
            </a:r>
            <a:endParaRPr lang="it-IT" sz="1600" dirty="0" smtClean="0">
              <a:latin typeface="Comic Sans MS"/>
              <a:cs typeface="Times New Roman"/>
            </a:endParaRPr>
          </a:p>
          <a:p>
            <a:r>
              <a:rPr lang="it-IT" sz="1600" dirty="0" smtClean="0">
                <a:latin typeface="Comic Sans MS"/>
                <a:cs typeface="Times New Roman"/>
              </a:rPr>
              <a:t>Dolore </a:t>
            </a:r>
            <a:r>
              <a:rPr lang="it-IT" sz="1600" dirty="0">
                <a:latin typeface="Comic Sans MS"/>
                <a:cs typeface="Times New Roman"/>
              </a:rPr>
              <a:t>al sito di infusione, </a:t>
            </a:r>
            <a:endParaRPr lang="it-IT" sz="1600" dirty="0" smtClean="0">
              <a:latin typeface="Comic Sans MS"/>
              <a:cs typeface="Times New Roman"/>
            </a:endParaRPr>
          </a:p>
          <a:p>
            <a:r>
              <a:rPr lang="it-IT" sz="1600" dirty="0">
                <a:latin typeface="Comic Sans MS"/>
                <a:cs typeface="Times New Roman"/>
              </a:rPr>
              <a:t>N</a:t>
            </a:r>
            <a:r>
              <a:rPr lang="it-IT" sz="1600" dirty="0" smtClean="0">
                <a:latin typeface="Comic Sans MS"/>
                <a:cs typeface="Times New Roman"/>
              </a:rPr>
              <a:t>ausea</a:t>
            </a:r>
            <a:r>
              <a:rPr lang="it-IT" sz="1600" dirty="0">
                <a:latin typeface="Comic Sans MS"/>
                <a:cs typeface="Times New Roman"/>
              </a:rPr>
              <a:t>/</a:t>
            </a:r>
            <a:r>
              <a:rPr lang="it-IT" sz="1600" dirty="0" smtClean="0">
                <a:latin typeface="Comic Sans MS"/>
                <a:cs typeface="Times New Roman"/>
              </a:rPr>
              <a:t>vomito/diarrea, </a:t>
            </a:r>
          </a:p>
          <a:p>
            <a:r>
              <a:rPr lang="it-IT" sz="1600" dirty="0" err="1">
                <a:latin typeface="Comic Sans MS"/>
                <a:cs typeface="Times New Roman"/>
              </a:rPr>
              <a:t>Ipo</a:t>
            </a:r>
            <a:r>
              <a:rPr lang="it-IT" sz="1600" dirty="0">
                <a:latin typeface="Comic Sans MS"/>
                <a:cs typeface="Times New Roman"/>
              </a:rPr>
              <a:t>/ipertensione, tachicardia, aritmie</a:t>
            </a:r>
          </a:p>
          <a:p>
            <a:r>
              <a:rPr lang="it-IT" sz="1600" dirty="0" smtClean="0">
                <a:latin typeface="Comic Sans MS"/>
                <a:cs typeface="Times New Roman"/>
              </a:rPr>
              <a:t>Dispnea</a:t>
            </a:r>
            <a:r>
              <a:rPr lang="it-IT" sz="1600" dirty="0">
                <a:latin typeface="Comic Sans MS"/>
                <a:cs typeface="Times New Roman"/>
              </a:rPr>
              <a:t>, </a:t>
            </a:r>
            <a:r>
              <a:rPr lang="it-IT" sz="1600" dirty="0" smtClean="0">
                <a:latin typeface="Comic Sans MS"/>
                <a:cs typeface="Times New Roman"/>
              </a:rPr>
              <a:t>stridore, tosse, </a:t>
            </a:r>
          </a:p>
          <a:p>
            <a:r>
              <a:rPr lang="it-IT" sz="1600" dirty="0" smtClean="0">
                <a:latin typeface="Comic Sans MS"/>
                <a:cs typeface="Times New Roman"/>
              </a:rPr>
              <a:t>Prurito, </a:t>
            </a:r>
            <a:r>
              <a:rPr lang="it-IT" sz="1600" dirty="0" err="1" smtClean="0">
                <a:latin typeface="Comic Sans MS"/>
                <a:cs typeface="Times New Roman"/>
              </a:rPr>
              <a:t>rash</a:t>
            </a:r>
            <a:r>
              <a:rPr lang="it-IT" sz="1600" dirty="0" smtClean="0">
                <a:latin typeface="Comic Sans MS"/>
                <a:cs typeface="Times New Roman"/>
              </a:rPr>
              <a:t>, angioedema</a:t>
            </a:r>
          </a:p>
          <a:p>
            <a:r>
              <a:rPr lang="it-IT" sz="1600" dirty="0" smtClean="0">
                <a:latin typeface="Comic Sans MS"/>
                <a:cs typeface="Times New Roman"/>
              </a:rPr>
              <a:t>Ittero, pallore </a:t>
            </a:r>
            <a:endParaRPr lang="it-IT" sz="1600" dirty="0">
              <a:latin typeface="Comic Sans MS"/>
              <a:cs typeface="Times New Roman"/>
            </a:endParaRPr>
          </a:p>
          <a:p>
            <a:r>
              <a:rPr lang="it-IT" sz="1600" dirty="0">
                <a:latin typeface="Comic Sans MS"/>
                <a:cs typeface="Times New Roman"/>
              </a:rPr>
              <a:t>E</a:t>
            </a:r>
            <a:r>
              <a:rPr lang="it-IT" sz="1600" dirty="0" smtClean="0">
                <a:latin typeface="Comic Sans MS"/>
                <a:cs typeface="Times New Roman"/>
              </a:rPr>
              <a:t>moglobinuria</a:t>
            </a:r>
            <a:r>
              <a:rPr lang="it-IT" sz="1600" dirty="0">
                <a:latin typeface="Comic Sans MS"/>
                <a:cs typeface="Times New Roman"/>
              </a:rPr>
              <a:t>, oliguria/anuria, </a:t>
            </a:r>
            <a:r>
              <a:rPr lang="it-IT" sz="1600" dirty="0" err="1" smtClean="0">
                <a:latin typeface="Comic Sans MS"/>
                <a:cs typeface="Times New Roman"/>
              </a:rPr>
              <a:t>Coagulopatia</a:t>
            </a:r>
            <a:r>
              <a:rPr lang="it-IT" sz="1600" dirty="0" smtClean="0">
                <a:latin typeface="Comic Sans MS"/>
                <a:cs typeface="Times New Roman"/>
              </a:rPr>
              <a:t> Tremori, parestesie</a:t>
            </a:r>
          </a:p>
          <a:p>
            <a:endParaRPr lang="it-IT" sz="1600" dirty="0"/>
          </a:p>
        </p:txBody>
      </p:sp>
      <p:sp>
        <p:nvSpPr>
          <p:cNvPr id="21" name="Rettangolo 20"/>
          <p:cNvSpPr/>
          <p:nvPr/>
        </p:nvSpPr>
        <p:spPr>
          <a:xfrm>
            <a:off x="5526387" y="3829557"/>
            <a:ext cx="3058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Comic Sans MS"/>
                <a:cs typeface="Times New Roman"/>
              </a:rPr>
              <a:t>Febbre, </a:t>
            </a:r>
          </a:p>
          <a:p>
            <a:r>
              <a:rPr lang="it-IT" sz="1600" dirty="0" smtClean="0">
                <a:latin typeface="Comic Sans MS"/>
                <a:cs typeface="Times New Roman"/>
              </a:rPr>
              <a:t>Ittero, Pallore</a:t>
            </a:r>
            <a:endParaRPr lang="it-IT" sz="1600" dirty="0">
              <a:latin typeface="Comic Sans MS"/>
              <a:cs typeface="Times New Roman"/>
            </a:endParaRPr>
          </a:p>
          <a:p>
            <a:r>
              <a:rPr lang="it-IT" sz="1600" dirty="0" smtClean="0">
                <a:latin typeface="Comic Sans MS"/>
                <a:cs typeface="Times New Roman"/>
              </a:rPr>
              <a:t>Diarrea, </a:t>
            </a:r>
            <a:r>
              <a:rPr lang="it-IT" sz="16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it-IT" sz="1600" dirty="0" smtClean="0">
                <a:latin typeface="Comic Sans MS"/>
                <a:ea typeface="Wingdings"/>
                <a:cs typeface="Comic Sans MS"/>
                <a:sym typeface="Wingdings"/>
              </a:rPr>
              <a:t>AST/ALT/LDH </a:t>
            </a:r>
            <a:endParaRPr lang="it-IT" sz="1600" dirty="0">
              <a:latin typeface="Comic Sans MS"/>
              <a:cs typeface="Comic Sans MS"/>
            </a:endParaRPr>
          </a:p>
          <a:p>
            <a:r>
              <a:rPr lang="it-IT" sz="1600" dirty="0" err="1">
                <a:latin typeface="Comic Sans MS"/>
                <a:cs typeface="Times New Roman"/>
              </a:rPr>
              <a:t>R</a:t>
            </a:r>
            <a:r>
              <a:rPr lang="it-IT" sz="1600" dirty="0" err="1" smtClean="0">
                <a:latin typeface="Comic Sans MS"/>
                <a:cs typeface="Times New Roman"/>
              </a:rPr>
              <a:t>ash</a:t>
            </a:r>
            <a:r>
              <a:rPr lang="it-IT" sz="1600" dirty="0">
                <a:latin typeface="Comic Sans MS"/>
                <a:cs typeface="Times New Roman"/>
              </a:rPr>
              <a:t>, </a:t>
            </a:r>
            <a:r>
              <a:rPr lang="it-IT" sz="1600" dirty="0" smtClean="0">
                <a:latin typeface="Comic Sans MS"/>
                <a:cs typeface="Times New Roman"/>
              </a:rPr>
              <a:t>porpora</a:t>
            </a:r>
          </a:p>
          <a:p>
            <a:r>
              <a:rPr lang="it-IT" sz="1600" dirty="0" err="1">
                <a:latin typeface="Comic Sans MS"/>
                <a:cs typeface="Times New Roman"/>
              </a:rPr>
              <a:t>Pancitopenia</a:t>
            </a:r>
            <a:endParaRPr lang="it-IT" sz="1600" dirty="0">
              <a:latin typeface="Comic Sans MS"/>
              <a:cs typeface="Times New Roman"/>
            </a:endParaRPr>
          </a:p>
          <a:p>
            <a:r>
              <a:rPr lang="it-IT" sz="1600" dirty="0" smtClean="0">
                <a:latin typeface="Comic Sans MS"/>
                <a:cs typeface="Times New Roman"/>
              </a:rPr>
              <a:t>Refrattarietà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775815" y="6411597"/>
            <a:ext cx="4225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 err="1" smtClean="0">
                <a:latin typeface="Comic Sans MS"/>
                <a:cs typeface="Comic Sans MS"/>
              </a:rPr>
              <a:t>Hendrickson</a:t>
            </a:r>
            <a:r>
              <a:rPr lang="it-IT" sz="1000" i="1" dirty="0" smtClean="0">
                <a:latin typeface="Comic Sans MS"/>
                <a:cs typeface="Comic Sans MS"/>
              </a:rPr>
              <a:t> JE et al . </a:t>
            </a:r>
            <a:r>
              <a:rPr lang="it-IT" sz="1000" i="1" dirty="0" err="1" smtClean="0">
                <a:latin typeface="Comic Sans MS"/>
                <a:cs typeface="Comic Sans MS"/>
              </a:rPr>
              <a:t>Anesthesia</a:t>
            </a:r>
            <a:r>
              <a:rPr lang="it-IT" sz="1000" i="1" dirty="0" smtClean="0">
                <a:latin typeface="Comic Sans MS"/>
                <a:cs typeface="Comic Sans MS"/>
              </a:rPr>
              <a:t> and Analgesia 2009; 108: 759-69</a:t>
            </a:r>
            <a:endParaRPr lang="it-IT" sz="10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3576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3426523" y="1256274"/>
            <a:ext cx="5401716" cy="4833657"/>
          </a:xfrm>
          <a:solidFill>
            <a:schemeClr val="bg1"/>
          </a:solidFill>
          <a:ln w="57150" cmpd="sng">
            <a:solidFill>
              <a:srgbClr val="A12121"/>
            </a:solidFill>
          </a:ln>
          <a:scene3d>
            <a:camera prst="orthographicFront"/>
            <a:lightRig rig="threePt" dir="t">
              <a:rot lat="0" lon="0" rev="12540000"/>
            </a:lightRig>
          </a:scene3d>
          <a:sp3d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rgbClr val="303030"/>
                </a:solidFill>
                <a:latin typeface="Comic Sans MS"/>
              </a:rPr>
              <a:t>1:10.000/1:50.000 </a:t>
            </a:r>
            <a:r>
              <a:rPr lang="it-IT" sz="1600" dirty="0" err="1">
                <a:solidFill>
                  <a:srgbClr val="303030"/>
                </a:solidFill>
                <a:latin typeface="Comic Sans MS"/>
              </a:rPr>
              <a:t>Tx</a:t>
            </a:r>
            <a:endParaRPr lang="it-IT" sz="1600" dirty="0">
              <a:solidFill>
                <a:srgbClr val="303030"/>
              </a:solidFill>
              <a:latin typeface="Comic Sans MS"/>
            </a:endParaRPr>
          </a:p>
          <a:p>
            <a:pPr marL="0" indent="0">
              <a:buNone/>
            </a:pPr>
            <a:r>
              <a:rPr lang="it-IT" sz="1600" dirty="0">
                <a:latin typeface="Comic Sans MS" charset="0"/>
                <a:cs typeface="Times New Roman"/>
              </a:rPr>
              <a:t>Distruzione dei GR entro 24 h</a:t>
            </a:r>
            <a:endParaRPr lang="it-IT" sz="1600" dirty="0"/>
          </a:p>
          <a:p>
            <a:pPr marL="0" indent="0">
              <a:buNone/>
            </a:pPr>
            <a:endParaRPr lang="it-IT" sz="1600" b="1" dirty="0" smtClean="0">
              <a:solidFill>
                <a:srgbClr val="A12121"/>
              </a:solidFill>
              <a:latin typeface="Comic Sans MS"/>
            </a:endParaRPr>
          </a:p>
          <a:p>
            <a:pPr marL="0" indent="0">
              <a:buNone/>
            </a:pPr>
            <a:r>
              <a:rPr lang="it-IT" sz="1600" b="1" dirty="0" err="1" smtClean="0">
                <a:solidFill>
                  <a:srgbClr val="A12121"/>
                </a:solidFill>
                <a:latin typeface="Comic Sans MS"/>
              </a:rPr>
              <a:t>Immunomediata</a:t>
            </a:r>
            <a:endParaRPr lang="it-IT" sz="1600" dirty="0" smtClean="0">
              <a:latin typeface="Comic Sans MS" charset="0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it-IT" sz="1600" dirty="0" smtClean="0">
                <a:latin typeface="Comic Sans MS" charset="0"/>
                <a:cs typeface="Times New Roman"/>
              </a:rPr>
              <a:t>Più spesso </a:t>
            </a:r>
            <a:r>
              <a:rPr lang="it-IT" sz="1600" dirty="0" err="1" smtClean="0">
                <a:latin typeface="Comic Sans MS" charset="0"/>
                <a:cs typeface="Times New Roman"/>
              </a:rPr>
              <a:t>extravascolare</a:t>
            </a:r>
            <a:r>
              <a:rPr lang="it-IT" sz="1600" dirty="0" smtClean="0">
                <a:latin typeface="Comic Sans MS" charset="0"/>
                <a:cs typeface="Times New Roman"/>
              </a:rPr>
              <a:t> (fegato/milza)</a:t>
            </a:r>
          </a:p>
          <a:p>
            <a:pPr>
              <a:spcAft>
                <a:spcPts val="600"/>
              </a:spcAft>
            </a:pPr>
            <a:r>
              <a:rPr lang="it-IT" sz="1600" dirty="0" smtClean="0">
                <a:latin typeface="Comic Sans MS"/>
                <a:cs typeface="Times New Roman"/>
              </a:rPr>
              <a:t>Se intravascolare: forma severa da anticorpi anti-A e anti-B preesistenti nel ricevente; talvolta da anticorpi presenti nel plasma del donatore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1600" dirty="0" smtClean="0">
                <a:latin typeface="Comic Sans MS"/>
                <a:cs typeface="Times New Roman"/>
              </a:rPr>
              <a:t>Segni e sintomi associati: rigidità, dolore toracico/addominale/al rachide, dolore al sito di infusione, nausea/vomito, dispnea, ipotensione, </a:t>
            </a:r>
            <a:r>
              <a:rPr lang="it-IT" sz="1600" dirty="0">
                <a:latin typeface="Comic Sans MS"/>
                <a:cs typeface="Times New Roman"/>
              </a:rPr>
              <a:t>pallore, ittero, emoglobinuria</a:t>
            </a:r>
            <a:r>
              <a:rPr lang="it-IT" sz="1600" dirty="0" smtClean="0">
                <a:latin typeface="Comic Sans MS"/>
                <a:cs typeface="Times New Roman"/>
              </a:rPr>
              <a:t>, oliguria/anuria, </a:t>
            </a:r>
            <a:r>
              <a:rPr lang="it-IT" sz="1600" dirty="0" err="1" smtClean="0">
                <a:latin typeface="Comic Sans MS"/>
                <a:cs typeface="Times New Roman"/>
              </a:rPr>
              <a:t>coagulopatia</a:t>
            </a:r>
            <a:r>
              <a:rPr lang="it-IT" sz="1600" dirty="0" smtClean="0">
                <a:latin typeface="Comic Sans MS"/>
                <a:cs typeface="Times New Roman"/>
              </a:rPr>
              <a:t> con sanguinamenti.</a:t>
            </a:r>
          </a:p>
          <a:p>
            <a:pPr>
              <a:spcAft>
                <a:spcPts val="600"/>
              </a:spcAft>
            </a:pPr>
            <a:r>
              <a:rPr lang="it-IT" sz="1600" dirty="0" smtClean="0">
                <a:latin typeface="Comic Sans MS"/>
                <a:cs typeface="Times New Roman"/>
              </a:rPr>
              <a:t>Complicanze: anemia, IRA, CID, decesso.</a:t>
            </a:r>
          </a:p>
          <a:p>
            <a:pPr marL="0" indent="0">
              <a:buNone/>
            </a:pPr>
            <a:r>
              <a:rPr lang="it-IT" sz="1600" b="1" dirty="0" smtClean="0">
                <a:solidFill>
                  <a:srgbClr val="A12121"/>
                </a:solidFill>
                <a:latin typeface="Comic Sans MS"/>
              </a:rPr>
              <a:t>Non </a:t>
            </a:r>
            <a:r>
              <a:rPr lang="it-IT" sz="1600" b="1" dirty="0" err="1" smtClean="0">
                <a:solidFill>
                  <a:srgbClr val="A12121"/>
                </a:solidFill>
                <a:latin typeface="Comic Sans MS"/>
              </a:rPr>
              <a:t>immunomediata</a:t>
            </a:r>
            <a:r>
              <a:rPr lang="it-IT" sz="1600" b="1" dirty="0" smtClean="0">
                <a:solidFill>
                  <a:srgbClr val="A12121"/>
                </a:solidFill>
                <a:latin typeface="Comic Sans MS"/>
              </a:rPr>
              <a:t> (fisico/chimica)</a:t>
            </a:r>
            <a:endParaRPr lang="it-IT" sz="1600" dirty="0">
              <a:latin typeface="Comic Sans MS"/>
              <a:cs typeface="Times New Roman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63313" y="382044"/>
            <a:ext cx="2712439" cy="646331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SECONDA DOMANDA: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 Quale è l’etiologia? 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86726" y="2928702"/>
            <a:ext cx="1135334" cy="430887"/>
          </a:xfrm>
          <a:prstGeom prst="rect">
            <a:avLst/>
          </a:prstGeom>
          <a:solidFill>
            <a:srgbClr val="A12121"/>
          </a:solidFill>
        </p:spPr>
        <p:txBody>
          <a:bodyPr wrap="none">
            <a:spAutoFit/>
          </a:bodyPr>
          <a:lstStyle/>
          <a:p>
            <a:r>
              <a:rPr lang="it-IT" sz="2200" dirty="0" smtClean="0">
                <a:solidFill>
                  <a:schemeClr val="bg1"/>
                </a:solidFill>
                <a:latin typeface="Comic Sans MS"/>
                <a:cs typeface="Times New Roman"/>
              </a:rPr>
              <a:t>Febbre</a:t>
            </a:r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520265" y="1174344"/>
            <a:ext cx="4141008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Emolisi acuta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3319757" y="12890"/>
            <a:ext cx="258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Comic Sans MS"/>
                <a:cs typeface="Comic Sans MS"/>
              </a:rPr>
              <a:t>Reazioni Immediate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533534" y="2432762"/>
            <a:ext cx="23036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Febbre non emolitica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4" name="Triangolo isoscele 3"/>
          <p:cNvSpPr/>
          <p:nvPr/>
        </p:nvSpPr>
        <p:spPr>
          <a:xfrm rot="16200000">
            <a:off x="3126763" y="1310894"/>
            <a:ext cx="340725" cy="2047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isoscele 12"/>
          <p:cNvSpPr/>
          <p:nvPr/>
        </p:nvSpPr>
        <p:spPr>
          <a:xfrm rot="16200000">
            <a:off x="3142614" y="2548858"/>
            <a:ext cx="340725" cy="2047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386726" y="3344815"/>
            <a:ext cx="1146807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&lt; 24h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533534" y="3714147"/>
            <a:ext cx="23036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Contaminazione batterica/sepsi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3604333" y="3359589"/>
            <a:ext cx="5401716" cy="2840698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A12121"/>
            </a:solidFill>
          </a:ln>
          <a:scene3d>
            <a:camera prst="orthographicFront"/>
            <a:lightRig rig="threePt" dir="t">
              <a:rot lat="0" lon="0" rev="12540000"/>
            </a:lightRig>
          </a:scene3d>
          <a:sp3d/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1:3.000 trasfusioni contaminate; 1:250.000 trasfusioni di GR dà sepsi;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Febbre alta (aumento &gt; 2°C) con ipotensione, durante e/o subito dopo la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tx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  <a:cs typeface="Times New Roman"/>
              </a:rPr>
              <a:t>Più spesso da PLT conservate a T ambiente (1:25.000 dà sepsi)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  <a:cs typeface="Times New Roman"/>
              </a:rPr>
              <a:t>G+ e G- contaminanti la cute o che si moltiplicano a basse t (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  <a:cs typeface="Times New Roman"/>
              </a:rPr>
              <a:t>Yersinia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  <a:cs typeface="Times New Roman"/>
              </a:rPr>
              <a:t> enterocolitica, S.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  <a:cs typeface="Times New Roman"/>
              </a:rPr>
              <a:t>Aureus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  <a:cs typeface="Times New Roman"/>
              </a:rPr>
              <a:t>, Streptococchi  )</a:t>
            </a:r>
            <a:endParaRPr lang="it-IT" sz="1600" dirty="0">
              <a:solidFill>
                <a:srgbClr val="303030"/>
              </a:solidFill>
              <a:latin typeface="Comic Sans MS"/>
              <a:cs typeface="Times New Roman"/>
            </a:endParaRPr>
          </a:p>
        </p:txBody>
      </p:sp>
      <p:sp>
        <p:nvSpPr>
          <p:cNvPr id="18" name="Triangolo isoscele 17"/>
          <p:cNvSpPr/>
          <p:nvPr/>
        </p:nvSpPr>
        <p:spPr>
          <a:xfrm rot="16200000">
            <a:off x="3304219" y="3902312"/>
            <a:ext cx="340725" cy="2047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1549370" y="5040844"/>
            <a:ext cx="230363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A12121"/>
                </a:solidFill>
                <a:latin typeface="Comic Sans MS"/>
              </a:rPr>
              <a:t>Mistrasfusion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3426818" y="4806406"/>
            <a:ext cx="5401716" cy="901201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A12121"/>
            </a:solidFill>
          </a:ln>
          <a:scene3d>
            <a:camera prst="orthographicFront"/>
            <a:lightRig rig="threePt" dir="t">
              <a:rot lat="0" lon="0" rev="12540000"/>
            </a:lightRig>
          </a:scene3d>
          <a:sp3d/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Monotype Sorts" charset="0"/>
              <a:buNone/>
            </a:pPr>
            <a:endParaRPr lang="it-IT" altLang="ja-JP" sz="1600" dirty="0" smtClean="0">
              <a:latin typeface="Comic Sans MS"/>
              <a:cs typeface="Comic Sans MS"/>
            </a:endParaRPr>
          </a:p>
          <a:p>
            <a:pPr algn="ctr">
              <a:spcBef>
                <a:spcPts val="0"/>
              </a:spcBef>
              <a:buFont typeface="Monotype Sorts" charset="0"/>
              <a:buNone/>
            </a:pPr>
            <a:endParaRPr lang="it-IT" altLang="ja-JP" sz="1600" dirty="0">
              <a:latin typeface="Comic Sans MS"/>
              <a:cs typeface="Comic Sans MS"/>
            </a:endParaRPr>
          </a:p>
          <a:p>
            <a:pPr algn="ctr">
              <a:spcBef>
                <a:spcPts val="0"/>
              </a:spcBef>
              <a:buFont typeface="Monotype Sorts" charset="0"/>
              <a:buNone/>
            </a:pPr>
            <a:r>
              <a:rPr lang="it-IT" altLang="ja-JP" sz="1600" dirty="0" smtClean="0">
                <a:latin typeface="Comic Sans MS"/>
                <a:cs typeface="Comic Sans MS"/>
              </a:rPr>
              <a:t>LA Più FREQUENTE CAUSA DI NISHOT E’ LA TRASFUSIONE ERRATA!</a:t>
            </a:r>
            <a:endParaRPr lang="it-IT" altLang="ja-JP" sz="1600" dirty="0">
              <a:latin typeface="Comic Sans MS"/>
              <a:cs typeface="Comic Sans MS"/>
            </a:endParaRPr>
          </a:p>
          <a:p>
            <a:pPr algn="ctr">
              <a:spcBef>
                <a:spcPts val="0"/>
              </a:spcBef>
              <a:buFont typeface="Monotype Sorts" charset="0"/>
              <a:buNone/>
            </a:pPr>
            <a:r>
              <a:rPr lang="it-IT" altLang="ja-JP" sz="1600" dirty="0" smtClean="0">
                <a:latin typeface="Comic Sans MS"/>
                <a:cs typeface="Comic Sans MS"/>
              </a:rPr>
              <a:t>75% DI TUTTI GLI EVENTI AVVERSI SHOT 2006 </a:t>
            </a:r>
          </a:p>
          <a:p>
            <a:pPr algn="ctr">
              <a:buFont typeface="Monotype Sorts" charset="0"/>
              <a:buNone/>
            </a:pPr>
            <a:endParaRPr lang="it-IT" sz="1600" dirty="0">
              <a:latin typeface="Comic Sans MS"/>
              <a:cs typeface="Comic Sans MS"/>
            </a:endParaRPr>
          </a:p>
          <a:p>
            <a:pPr algn="ctr">
              <a:buFont typeface="Monotype Sorts" charset="0"/>
              <a:buNone/>
            </a:pP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21" name="Triangolo isoscele 20"/>
          <p:cNvSpPr/>
          <p:nvPr/>
        </p:nvSpPr>
        <p:spPr>
          <a:xfrm rot="16200000">
            <a:off x="3154072" y="5133422"/>
            <a:ext cx="340725" cy="2047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3850138" y="6315106"/>
            <a:ext cx="5094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 smtClean="0">
                <a:latin typeface="Comic Sans MS"/>
                <a:cs typeface="Comic Sans MS"/>
              </a:rPr>
              <a:t>Modificata da </a:t>
            </a:r>
            <a:r>
              <a:rPr lang="it-IT" sz="1000" i="1" dirty="0" err="1" smtClean="0">
                <a:latin typeface="Comic Sans MS"/>
                <a:cs typeface="Comic Sans MS"/>
              </a:rPr>
              <a:t>Hendrickson</a:t>
            </a:r>
            <a:r>
              <a:rPr lang="it-IT" sz="1000" i="1" dirty="0" smtClean="0">
                <a:latin typeface="Comic Sans MS"/>
                <a:cs typeface="Comic Sans MS"/>
              </a:rPr>
              <a:t> JE et al . </a:t>
            </a:r>
            <a:r>
              <a:rPr lang="it-IT" sz="1000" i="1" dirty="0" err="1" smtClean="0">
                <a:latin typeface="Comic Sans MS"/>
                <a:cs typeface="Comic Sans MS"/>
              </a:rPr>
              <a:t>Anesthesia</a:t>
            </a:r>
            <a:r>
              <a:rPr lang="it-IT" sz="1000" i="1" dirty="0" smtClean="0">
                <a:latin typeface="Comic Sans MS"/>
                <a:cs typeface="Comic Sans MS"/>
              </a:rPr>
              <a:t> and Analgesia 2009; 108: 759-69</a:t>
            </a:r>
          </a:p>
          <a:p>
            <a:r>
              <a:rPr lang="en-US" sz="1000" i="1" dirty="0">
                <a:latin typeface="Comic Sans MS" panose="030F0702030302020204" pitchFamily="66" charset="0"/>
              </a:rPr>
              <a:t>Nathan and </a:t>
            </a:r>
            <a:r>
              <a:rPr lang="en-US" sz="1000" i="1" dirty="0" err="1">
                <a:latin typeface="Comic Sans MS" panose="030F0702030302020204" pitchFamily="66" charset="0"/>
              </a:rPr>
              <a:t>Oski's</a:t>
            </a:r>
            <a:r>
              <a:rPr lang="en-US" sz="1000" i="1" dirty="0">
                <a:latin typeface="Comic Sans MS" panose="030F0702030302020204" pitchFamily="66" charset="0"/>
              </a:rPr>
              <a:t> Hematology and Oncology of Infancy and Childhood 7</a:t>
            </a:r>
            <a:r>
              <a:rPr lang="en-US" sz="1000" i="1" baseline="30000" dirty="0">
                <a:latin typeface="Comic Sans MS" panose="030F0702030302020204" pitchFamily="66" charset="0"/>
              </a:rPr>
              <a:t>th</a:t>
            </a:r>
            <a:r>
              <a:rPr lang="en-US" sz="1000" i="1" dirty="0">
                <a:latin typeface="Comic Sans MS" panose="030F0702030302020204" pitchFamily="66" charset="0"/>
              </a:rPr>
              <a:t> Edition</a:t>
            </a:r>
          </a:p>
          <a:p>
            <a:endParaRPr lang="it-IT" sz="1000" i="1" dirty="0" smtClean="0">
              <a:latin typeface="Comic Sans MS"/>
              <a:cs typeface="Comic Sans MS"/>
            </a:endParaRPr>
          </a:p>
          <a:p>
            <a:endParaRPr lang="it-IT" sz="1000" i="1" dirty="0">
              <a:latin typeface="Comic Sans MS"/>
              <a:cs typeface="Comic Sans MS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3426523" y="1543676"/>
            <a:ext cx="5401716" cy="3497167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A12121"/>
            </a:solidFill>
          </a:ln>
          <a:scene3d>
            <a:camera prst="orthographicFront"/>
            <a:lightRig rig="threePt" dir="t">
              <a:rot lat="0" lon="0" rev="12540000"/>
            </a:lightRig>
          </a:scene3d>
          <a:sp3d/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Aumento di 1°C di temperatura nel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range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 febbrile durante o subito dopo un trasfusione.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Da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alloAb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 del ricevente contro antigeni del donatore e da citochine rilasciate dai GB del donatore durante la conservazione.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Sintomi associati: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rigor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,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discomfort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Più spesso durante PLT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Diminuita con la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leucoriduzione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: meno di 1% di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tx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 di GR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leucoridotte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; 5% di trasfusioni di PLT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leucoridotte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Diagnosi di esclusione</a:t>
            </a:r>
            <a:endParaRPr lang="it-IT" sz="1600" dirty="0">
              <a:solidFill>
                <a:srgbClr val="303030"/>
              </a:solidFill>
              <a:latin typeface="Comic Sans M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739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1" grpId="1" build="p" animBg="1"/>
      <p:bldP spid="6" grpId="0" animBg="1"/>
      <p:bldP spid="14" grpId="0"/>
      <p:bldP spid="9" grpId="0"/>
      <p:bldP spid="4" grpId="0" animBg="1"/>
      <p:bldP spid="4" grpId="1" animBg="1"/>
      <p:bldP spid="13" grpId="0" animBg="1"/>
      <p:bldP spid="13" grpId="1" animBg="1"/>
      <p:bldP spid="15" grpId="0" animBg="1"/>
      <p:bldP spid="16" grpId="0"/>
      <p:bldP spid="17" grpId="0" build="p" animBg="1"/>
      <p:bldP spid="17" grpId="1" build="p" animBg="1"/>
      <p:bldP spid="18" grpId="0" animBg="1"/>
      <p:bldP spid="18" grpId="1" animBg="1"/>
      <p:bldP spid="19" grpId="0"/>
      <p:bldP spid="20" grpId="0" build="p" animBg="1"/>
      <p:bldP spid="20" grpId="1" build="p" animBg="1"/>
      <p:bldP spid="21" grpId="0" animBg="1"/>
      <p:bldP spid="21" grpId="1" animBg="1"/>
      <p:bldP spid="12" grpId="0" build="p" animBg="1"/>
      <p:bldP spid="12" grpI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63313" y="382044"/>
            <a:ext cx="2712439" cy="646331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SECONDA DOMANDA: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 Quale è l’etiologia? 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9705" y="1284345"/>
            <a:ext cx="2076130" cy="923330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omic Sans MS"/>
                <a:cs typeface="Times New Roman"/>
              </a:rPr>
              <a:t>Dolore toracico/addominale</a:t>
            </a:r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/</a:t>
            </a:r>
          </a:p>
          <a:p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al </a:t>
            </a:r>
            <a:r>
              <a:rPr lang="it-IT" dirty="0">
                <a:solidFill>
                  <a:schemeClr val="bg1"/>
                </a:solidFill>
                <a:latin typeface="Comic Sans MS"/>
                <a:cs typeface="Times New Roman"/>
              </a:rPr>
              <a:t>rachide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319757" y="12890"/>
            <a:ext cx="258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Comic Sans MS"/>
                <a:cs typeface="Comic Sans MS"/>
              </a:rPr>
              <a:t>Reazioni Immediate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49705" y="2269653"/>
            <a:ext cx="2076130" cy="646331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Dolore al sito di infusione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008702" y="1900321"/>
            <a:ext cx="4141008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Emolisi acuta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914350" y="1710699"/>
            <a:ext cx="23036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Contaminazione batterica/sepsi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956910" y="1876056"/>
            <a:ext cx="230363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A12121"/>
                </a:solidFill>
                <a:latin typeface="Comic Sans MS"/>
              </a:rPr>
              <a:t>Mistrasfusion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490649" y="2885206"/>
            <a:ext cx="1268271" cy="923330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Nausea</a:t>
            </a:r>
          </a:p>
          <a:p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Vomito</a:t>
            </a:r>
          </a:p>
          <a:p>
            <a:r>
              <a:rPr lang="it-IT" dirty="0" smtClean="0">
                <a:solidFill>
                  <a:schemeClr val="bg1"/>
                </a:solidFill>
                <a:latin typeface="Comic Sans MS"/>
                <a:cs typeface="Times New Roman"/>
              </a:rPr>
              <a:t>Diarrea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690507" y="2803276"/>
            <a:ext cx="4141008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Allergia/anafilassi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071178" y="0"/>
            <a:ext cx="1146807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&lt; 24h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3026803" y="3442643"/>
            <a:ext cx="5401716" cy="2703033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A12121"/>
            </a:solidFill>
          </a:ln>
          <a:scene3d>
            <a:camera prst="orthographicFront"/>
            <a:lightRig rig="threePt" dir="t">
              <a:rot lat="0" lon="0" rev="12540000"/>
            </a:lightRig>
          </a:scene3d>
          <a:sp3d/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1-3% delle trasfusioni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  <a:cs typeface="Times New Roman"/>
              </a:rPr>
              <a:t>Orticaria o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  <a:cs typeface="Times New Roman"/>
              </a:rPr>
              <a:t>wheezing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  <a:cs typeface="Times New Roman"/>
              </a:rPr>
              <a:t> lieve: antigeni solubili nel donatore, cui il ricevente è stato sensibilizzato in precedenza.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  <a:cs typeface="Times New Roman"/>
              </a:rPr>
              <a:t>Reazioni anafilattoidi (1:20.000/50.000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  <a:cs typeface="Times New Roman"/>
              </a:rPr>
              <a:t>tx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  <a:cs typeface="Times New Roman"/>
              </a:rPr>
              <a:t>): associati prurito, angioedema, ipotensione, tachicardia, broncospasmo/laringospasmo. Causate da anti-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  <a:cs typeface="Times New Roman"/>
              </a:rPr>
              <a:t>IgA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  <a:cs typeface="Times New Roman"/>
              </a:rPr>
              <a:t> in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  <a:cs typeface="Times New Roman"/>
              </a:rPr>
              <a:t>IgAD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  <a:cs typeface="Times New Roman"/>
              </a:rPr>
              <a:t> oppure anti-HLA o anti-complemento.</a:t>
            </a:r>
            <a:endParaRPr lang="it-IT" sz="1600" dirty="0">
              <a:solidFill>
                <a:srgbClr val="303030"/>
              </a:solidFill>
              <a:latin typeface="Comic Sans MS"/>
              <a:cs typeface="Times New Roman"/>
            </a:endParaRPr>
          </a:p>
        </p:txBody>
      </p:sp>
      <p:sp>
        <p:nvSpPr>
          <p:cNvPr id="24" name="Triangolo isoscele 23"/>
          <p:cNvSpPr/>
          <p:nvPr/>
        </p:nvSpPr>
        <p:spPr>
          <a:xfrm>
            <a:off x="5580248" y="3209437"/>
            <a:ext cx="340725" cy="2047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2799359" y="1515656"/>
            <a:ext cx="2114992" cy="1065055"/>
          </a:xfrm>
          <a:prstGeom prst="ellipse">
            <a:avLst/>
          </a:prstGeom>
          <a:noFill/>
          <a:ln w="381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850138" y="6315106"/>
            <a:ext cx="5094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 smtClean="0">
                <a:latin typeface="Comic Sans MS"/>
                <a:cs typeface="Comic Sans MS"/>
              </a:rPr>
              <a:t>Modificata da </a:t>
            </a:r>
            <a:r>
              <a:rPr lang="it-IT" sz="1000" i="1" dirty="0" err="1" smtClean="0">
                <a:latin typeface="Comic Sans MS"/>
                <a:cs typeface="Comic Sans MS"/>
              </a:rPr>
              <a:t>Hendrickson</a:t>
            </a:r>
            <a:r>
              <a:rPr lang="it-IT" sz="1000" i="1" dirty="0" smtClean="0">
                <a:latin typeface="Comic Sans MS"/>
                <a:cs typeface="Comic Sans MS"/>
              </a:rPr>
              <a:t> JE et al . </a:t>
            </a:r>
            <a:r>
              <a:rPr lang="it-IT" sz="1000" i="1" dirty="0" err="1" smtClean="0">
                <a:latin typeface="Comic Sans MS"/>
                <a:cs typeface="Comic Sans MS"/>
              </a:rPr>
              <a:t>Anesthesia</a:t>
            </a:r>
            <a:r>
              <a:rPr lang="it-IT" sz="1000" i="1" dirty="0" smtClean="0">
                <a:latin typeface="Comic Sans MS"/>
                <a:cs typeface="Comic Sans MS"/>
              </a:rPr>
              <a:t> and Analgesia 2009; 108: 759-69</a:t>
            </a:r>
          </a:p>
          <a:p>
            <a:r>
              <a:rPr lang="en-US" sz="1000" i="1" dirty="0">
                <a:latin typeface="Comic Sans MS" panose="030F0702030302020204" pitchFamily="66" charset="0"/>
              </a:rPr>
              <a:t>Nathan and </a:t>
            </a:r>
            <a:r>
              <a:rPr lang="en-US" sz="1000" i="1" dirty="0" err="1">
                <a:latin typeface="Comic Sans MS" panose="030F0702030302020204" pitchFamily="66" charset="0"/>
              </a:rPr>
              <a:t>Oski's</a:t>
            </a:r>
            <a:r>
              <a:rPr lang="en-US" sz="1000" i="1" dirty="0">
                <a:latin typeface="Comic Sans MS" panose="030F0702030302020204" pitchFamily="66" charset="0"/>
              </a:rPr>
              <a:t> Hematology and Oncology of Infancy and Childhood 7</a:t>
            </a:r>
            <a:r>
              <a:rPr lang="en-US" sz="1000" i="1" baseline="30000" dirty="0">
                <a:latin typeface="Comic Sans MS" panose="030F0702030302020204" pitchFamily="66" charset="0"/>
              </a:rPr>
              <a:t>th</a:t>
            </a:r>
            <a:r>
              <a:rPr lang="en-US" sz="1000" i="1" dirty="0">
                <a:latin typeface="Comic Sans MS" panose="030F0702030302020204" pitchFamily="66" charset="0"/>
              </a:rPr>
              <a:t> Edition</a:t>
            </a:r>
          </a:p>
          <a:p>
            <a:endParaRPr lang="it-IT" sz="1000" i="1" dirty="0" smtClean="0">
              <a:latin typeface="Comic Sans MS"/>
              <a:cs typeface="Comic Sans MS"/>
            </a:endParaRPr>
          </a:p>
          <a:p>
            <a:endParaRPr lang="it-IT" sz="10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9019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6" grpId="0" animBg="1"/>
      <p:bldP spid="21" grpId="0"/>
      <p:bldP spid="23" grpId="0" build="p" animBg="1"/>
      <p:bldP spid="23" grpId="2" build="allAtOnce" animBg="1"/>
      <p:bldP spid="24" grpId="0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63313" y="382044"/>
            <a:ext cx="2712439" cy="646331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SECONDA DOMANDA: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 Quale è l’etiologia? 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19757" y="12890"/>
            <a:ext cx="258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Comic Sans MS"/>
                <a:cs typeface="Comic Sans MS"/>
              </a:rPr>
              <a:t>Reazioni Immediate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071178" y="0"/>
            <a:ext cx="1146807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mic Sans MS"/>
                <a:cs typeface="Comic Sans MS"/>
              </a:rPr>
              <a:t>&lt; 24h</a:t>
            </a:r>
            <a:endParaRPr lang="it-IT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90649" y="2885206"/>
            <a:ext cx="2240432" cy="923330"/>
          </a:xfrm>
          <a:prstGeom prst="rect">
            <a:avLst/>
          </a:prstGeom>
          <a:solidFill>
            <a:srgbClr val="A12121"/>
          </a:solidFill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FFFFFF"/>
                </a:solidFill>
                <a:latin typeface="Comic Sans MS"/>
                <a:cs typeface="Times New Roman"/>
              </a:rPr>
              <a:t>Ipo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Times New Roman"/>
              </a:rPr>
              <a:t>/Ipertensione</a:t>
            </a:r>
          </a:p>
          <a:p>
            <a:r>
              <a:rPr lang="it-IT" dirty="0" smtClean="0">
                <a:solidFill>
                  <a:srgbClr val="FFFFFF"/>
                </a:solidFill>
                <a:latin typeface="Comic Sans MS"/>
                <a:cs typeface="Times New Roman"/>
              </a:rPr>
              <a:t>Tachicardia</a:t>
            </a:r>
          </a:p>
          <a:p>
            <a:r>
              <a:rPr lang="it-IT" dirty="0" smtClean="0">
                <a:solidFill>
                  <a:srgbClr val="FFFFFF"/>
                </a:solidFill>
                <a:latin typeface="Comic Sans MS"/>
                <a:cs typeface="Times New Roman"/>
              </a:rPr>
              <a:t>Aritmia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896427" y="1174344"/>
            <a:ext cx="4141008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Emolisi acuta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944781" y="2622873"/>
            <a:ext cx="23036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Contaminazione batterica/sepsi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995600" y="3551380"/>
            <a:ext cx="230363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A12121"/>
                </a:solidFill>
                <a:latin typeface="Comic Sans MS"/>
              </a:rPr>
              <a:t>Mistrasfusion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896427" y="1740697"/>
            <a:ext cx="4141008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Allergia/</a:t>
            </a:r>
          </a:p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anafilassi</a:t>
            </a:r>
            <a:r>
              <a:rPr lang="it-IT" b="1" dirty="0">
                <a:solidFill>
                  <a:srgbClr val="A12121"/>
                </a:solidFill>
                <a:latin typeface="Comic Sans MS"/>
              </a:rPr>
              <a:t> 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010251" y="5345978"/>
            <a:ext cx="3422321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TACO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995600" y="4298978"/>
            <a:ext cx="247556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A12121"/>
                </a:solidFill>
                <a:latin typeface="Comic Sans MS"/>
              </a:rPr>
              <a:t>Alterazioni metaboliche</a:t>
            </a:r>
            <a:endParaRPr lang="it-IT" dirty="0"/>
          </a:p>
        </p:txBody>
      </p:sp>
      <p:sp>
        <p:nvSpPr>
          <p:cNvPr id="17" name="Triangolo isoscele 16"/>
          <p:cNvSpPr/>
          <p:nvPr/>
        </p:nvSpPr>
        <p:spPr>
          <a:xfrm rot="16200000">
            <a:off x="4562364" y="4522760"/>
            <a:ext cx="340725" cy="26500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riangolo isoscele 18"/>
          <p:cNvSpPr/>
          <p:nvPr/>
        </p:nvSpPr>
        <p:spPr>
          <a:xfrm rot="16200000">
            <a:off x="4554525" y="5424848"/>
            <a:ext cx="340725" cy="26500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3850138" y="6315106"/>
            <a:ext cx="5094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 smtClean="0">
                <a:latin typeface="Comic Sans MS"/>
                <a:cs typeface="Comic Sans MS"/>
              </a:rPr>
              <a:t>Modificata da </a:t>
            </a:r>
            <a:r>
              <a:rPr lang="it-IT" sz="1000" i="1" dirty="0" err="1" smtClean="0">
                <a:latin typeface="Comic Sans MS"/>
                <a:cs typeface="Comic Sans MS"/>
              </a:rPr>
              <a:t>Hendrickson</a:t>
            </a:r>
            <a:r>
              <a:rPr lang="it-IT" sz="1000" i="1" dirty="0" smtClean="0">
                <a:latin typeface="Comic Sans MS"/>
                <a:cs typeface="Comic Sans MS"/>
              </a:rPr>
              <a:t> JE et al . </a:t>
            </a:r>
            <a:r>
              <a:rPr lang="it-IT" sz="1000" i="1" dirty="0" err="1" smtClean="0">
                <a:latin typeface="Comic Sans MS"/>
                <a:cs typeface="Comic Sans MS"/>
              </a:rPr>
              <a:t>Anesthesia</a:t>
            </a:r>
            <a:r>
              <a:rPr lang="it-IT" sz="1000" i="1" dirty="0" smtClean="0">
                <a:latin typeface="Comic Sans MS"/>
                <a:cs typeface="Comic Sans MS"/>
              </a:rPr>
              <a:t> and Analgesia 2009; 108: 759-69</a:t>
            </a:r>
          </a:p>
          <a:p>
            <a:r>
              <a:rPr lang="en-US" sz="1000" i="1" dirty="0">
                <a:latin typeface="Comic Sans MS" panose="030F0702030302020204" pitchFamily="66" charset="0"/>
              </a:rPr>
              <a:t>Nathan and </a:t>
            </a:r>
            <a:r>
              <a:rPr lang="en-US" sz="1000" i="1" dirty="0" err="1">
                <a:latin typeface="Comic Sans MS" panose="030F0702030302020204" pitchFamily="66" charset="0"/>
              </a:rPr>
              <a:t>Oski's</a:t>
            </a:r>
            <a:r>
              <a:rPr lang="en-US" sz="1000" i="1" dirty="0">
                <a:latin typeface="Comic Sans MS" panose="030F0702030302020204" pitchFamily="66" charset="0"/>
              </a:rPr>
              <a:t> Hematology and Oncology of Infancy and Childhood 7</a:t>
            </a:r>
            <a:r>
              <a:rPr lang="en-US" sz="1000" i="1" baseline="30000" dirty="0">
                <a:latin typeface="Comic Sans MS" panose="030F0702030302020204" pitchFamily="66" charset="0"/>
              </a:rPr>
              <a:t>th</a:t>
            </a:r>
            <a:r>
              <a:rPr lang="en-US" sz="1000" i="1" dirty="0">
                <a:latin typeface="Comic Sans MS" panose="030F0702030302020204" pitchFamily="66" charset="0"/>
              </a:rPr>
              <a:t> Edition</a:t>
            </a:r>
          </a:p>
          <a:p>
            <a:endParaRPr lang="it-IT" sz="1000" i="1" dirty="0" smtClean="0">
              <a:latin typeface="Comic Sans MS"/>
              <a:cs typeface="Comic Sans MS"/>
            </a:endParaRPr>
          </a:p>
          <a:p>
            <a:endParaRPr lang="it-IT" sz="1000" i="1" dirty="0">
              <a:latin typeface="Comic Sans MS"/>
              <a:cs typeface="Comic Sans MS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4865231" y="2387028"/>
            <a:ext cx="4122032" cy="3706161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A12121"/>
            </a:solidFill>
          </a:ln>
          <a:scene3d>
            <a:camera prst="orthographicFront"/>
            <a:lightRig rig="threePt" dir="t">
              <a:rot lat="0" lon="0" rev="12540000"/>
            </a:lightRig>
          </a:scene3d>
          <a:sp3d/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Transfusion-Associated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Circulatory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Overload</a:t>
            </a:r>
            <a:endParaRPr lang="it-IT" sz="1600" dirty="0" smtClean="0">
              <a:solidFill>
                <a:srgbClr val="303030"/>
              </a:solidFill>
              <a:latin typeface="Comic Sans MS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Tx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 di volumi eccessivi o troppo rapida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Dà cardiopatia e/o edema polmonare cardiogeno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Non è anticorpo mediato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Più spesso in soggetti cardiopatici, nefropatici, lattanti, anemia cronica severa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Segni/sintomi: Ipertensione, tachicardia, dispnea, tosse</a:t>
            </a: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82444" y="1925292"/>
            <a:ext cx="4122032" cy="3996494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A12121"/>
            </a:solidFill>
          </a:ln>
          <a:scene3d>
            <a:camera prst="orthographicFront"/>
            <a:lightRig rig="threePt" dir="t">
              <a:rot lat="0" lon="0" rev="12540000"/>
            </a:lightRig>
          </a:scene3d>
          <a:sp3d/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Trasfusioni massive, specie nel neonato o in soggetti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epato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 o nefropatici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TOSSICITA’ DA CITRATO: riduzione del Ca ionizzato che si lega al citrato. Si associano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perestesie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, cefalea, tetania, iperventilazione,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ipomagnesemia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IPERPOTASSIEMIA: perdita di K+ dai GR durante la conservazione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IPOTERMIA: peggiora la ipocalcemia e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iperpotassiemia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. Può generare aritmia ventricolare e </a:t>
            </a:r>
            <a:r>
              <a:rPr lang="it-IT" sz="1600" dirty="0" err="1" smtClean="0">
                <a:solidFill>
                  <a:srgbClr val="303030"/>
                </a:solidFill>
                <a:latin typeface="Comic Sans MS"/>
              </a:rPr>
              <a:t>coagulopatia</a:t>
            </a:r>
            <a:r>
              <a:rPr lang="it-IT" sz="1600" dirty="0" smtClean="0">
                <a:solidFill>
                  <a:srgbClr val="303030"/>
                </a:solidFill>
                <a:latin typeface="Comic Sans MS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0588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9" grpId="1" animBg="1"/>
      <p:bldP spid="18" grpId="1" animBg="1"/>
      <p:bldP spid="16" grpId="1" animBg="1"/>
      <p:bldP spid="16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Carta di giornale.thmx</Template>
  <TotalTime>2908</TotalTime>
  <Words>2825</Words>
  <Application>Microsoft Macintosh PowerPoint</Application>
  <PresentationFormat>Presentazione su schermo (4:3)</PresentationFormat>
  <Paragraphs>462</Paragraphs>
  <Slides>26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NewsPrint</vt:lpstr>
      <vt:lpstr>LE REAZIONI TRASFUSIONALI:  COME RICONOSCERLE E COSA FARE</vt:lpstr>
      <vt:lpstr>Introduzione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della copia di valutazione di Office 2004</dc:creator>
  <cp:lastModifiedBy>Utente della copia di valutazione di Office 2004</cp:lastModifiedBy>
  <cp:revision>128</cp:revision>
  <dcterms:created xsi:type="dcterms:W3CDTF">2015-04-08T15:49:21Z</dcterms:created>
  <dcterms:modified xsi:type="dcterms:W3CDTF">2015-04-14T22:02:48Z</dcterms:modified>
</cp:coreProperties>
</file>